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odec Pro ExtraBold" panose="020B0604020202020204" charset="0"/>
      <p:regular r:id="rId13"/>
    </p:embeddedFont>
    <p:embeddedFont>
      <p:font typeface="Montserrat Light" panose="00000400000000000000" pitchFamily="2" charset="-18"/>
      <p:regular r:id="rId14"/>
    </p:embeddedFont>
    <p:embeddedFont>
      <p:font typeface="Montserrat Light Bold" panose="020B0604020202020204" charset="-18"/>
      <p:regular r:id="rId15"/>
    </p:embeddedFont>
    <p:embeddedFont>
      <p:font typeface="Open Sauce" panose="020B0604020202020204" charset="-18"/>
      <p:regular r:id="rId16"/>
    </p:embeddedFont>
    <p:embeddedFont>
      <p:font typeface="Open Sauce Bold" panose="020B0604020202020204" charset="-18"/>
      <p:regular r:id="rId17"/>
    </p:embeddedFont>
    <p:embeddedFont>
      <p:font typeface="Open Sauce Italics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3.png"/><Relationship Id="rId7" Type="http://schemas.openxmlformats.org/officeDocument/2006/relationships/image" Target="../media/image5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34.sv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9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5638" cy="15497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>
                  <a:solidFill>
                    <a:srgbClr val="FFFFFF"/>
                  </a:solidFill>
                  <a:latin typeface="Montserrat Light"/>
                </a:rPr>
                <a:t>JA Czech 2O24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 rot="-10800000">
            <a:off x="11776329" y="574357"/>
            <a:ext cx="5482971" cy="9138285"/>
          </a:xfrm>
          <a:custGeom>
            <a:avLst/>
            <a:gdLst/>
            <a:ahLst/>
            <a:cxnLst/>
            <a:rect l="l" t="t" r="r" b="b"/>
            <a:pathLst>
              <a:path w="5482971" h="9138285">
                <a:moveTo>
                  <a:pt x="0" y="0"/>
                </a:moveTo>
                <a:lnTo>
                  <a:pt x="5482971" y="0"/>
                </a:lnTo>
                <a:lnTo>
                  <a:pt x="5482971" y="9138285"/>
                </a:lnTo>
                <a:lnTo>
                  <a:pt x="0" y="91382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752928" y="4069570"/>
            <a:ext cx="10756200" cy="32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13"/>
              </a:lnSpc>
            </a:pPr>
            <a:r>
              <a:rPr lang="en-US" sz="12306">
                <a:solidFill>
                  <a:srgbClr val="1C5739"/>
                </a:solidFill>
                <a:latin typeface="Codec Pro ExtraBold"/>
              </a:rPr>
              <a:t>TICHÁ ZAHRADA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862528" y="-488522"/>
            <a:ext cx="9551719" cy="5372843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9282" b="-9282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 rot="-1660488">
            <a:off x="-5095734" y="4681942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1448602" y="520591"/>
            <a:ext cx="9246601" cy="124124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43216" y="1105738"/>
            <a:ext cx="5599291" cy="1882809"/>
            <a:chOff x="0" y="0"/>
            <a:chExt cx="4303831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03807" cy="1447165"/>
            </a:xfrm>
            <a:custGeom>
              <a:avLst/>
              <a:gdLst/>
              <a:ahLst/>
              <a:cxnLst/>
              <a:rect l="l" t="t" r="r" b="b"/>
              <a:pathLst>
                <a:path w="4303807" h="1447165">
                  <a:moveTo>
                    <a:pt x="35390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539022" y="1447165"/>
                    <a:pt x="3539022" y="1447165"/>
                    <a:pt x="3539022" y="1447165"/>
                  </a:cubicBezTo>
                  <a:cubicBezTo>
                    <a:pt x="3960264" y="1447165"/>
                    <a:pt x="4303807" y="1122172"/>
                    <a:pt x="4303807" y="723519"/>
                  </a:cubicBezTo>
                  <a:cubicBezTo>
                    <a:pt x="4303807" y="324866"/>
                    <a:pt x="3960264" y="0"/>
                    <a:pt x="3539022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99250" y="317955"/>
            <a:ext cx="2675276" cy="2673402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60885" y="3294855"/>
            <a:ext cx="5623992" cy="1885620"/>
            <a:chOff x="0" y="0"/>
            <a:chExt cx="4322817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22746" cy="1449324"/>
            </a:xfrm>
            <a:custGeom>
              <a:avLst/>
              <a:gdLst/>
              <a:ahLst/>
              <a:cxnLst/>
              <a:rect l="l" t="t" r="r" b="b"/>
              <a:pathLst>
                <a:path w="4322746" h="1449324">
                  <a:moveTo>
                    <a:pt x="35545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554593" y="1449324"/>
                    <a:pt x="3554593" y="1449324"/>
                    <a:pt x="3554593" y="1449324"/>
                  </a:cubicBezTo>
                  <a:cubicBezTo>
                    <a:pt x="3977724" y="1449324"/>
                    <a:pt x="4322746" y="1123823"/>
                    <a:pt x="4322746" y="724662"/>
                  </a:cubicBezTo>
                  <a:cubicBezTo>
                    <a:pt x="4322746" y="325501"/>
                    <a:pt x="3977723" y="0"/>
                    <a:pt x="3554593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13172" y="2504262"/>
            <a:ext cx="2678086" cy="2676212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208529" y="5486782"/>
            <a:ext cx="5565997" cy="1883746"/>
            <a:chOff x="0" y="0"/>
            <a:chExt cx="4278240" cy="1447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78125" cy="1447927"/>
            </a:xfrm>
            <a:custGeom>
              <a:avLst/>
              <a:gdLst/>
              <a:ahLst/>
              <a:cxnLst/>
              <a:rect l="l" t="t" r="r" b="b"/>
              <a:pathLst>
                <a:path w="4278125" h="1447927">
                  <a:moveTo>
                    <a:pt x="35178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927"/>
                    <a:pt x="0" y="1447927"/>
                    <a:pt x="0" y="1447927"/>
                  </a:cubicBezTo>
                  <a:cubicBezTo>
                    <a:pt x="3517893" y="1447927"/>
                    <a:pt x="3517893" y="1447927"/>
                    <a:pt x="3517893" y="1447927"/>
                  </a:cubicBezTo>
                  <a:cubicBezTo>
                    <a:pt x="3936734" y="1447927"/>
                    <a:pt x="4278125" y="1122807"/>
                    <a:pt x="4278125" y="724027"/>
                  </a:cubicBezTo>
                  <a:cubicBezTo>
                    <a:pt x="4278125" y="325247"/>
                    <a:pt x="3936734" y="0"/>
                    <a:pt x="3517893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03447" y="4693379"/>
            <a:ext cx="2674339" cy="2674339"/>
            <a:chOff x="0" y="0"/>
            <a:chExt cx="2055600" cy="20556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038146" y="7672153"/>
            <a:ext cx="5653112" cy="1882809"/>
            <a:chOff x="0" y="0"/>
            <a:chExt cx="4345200" cy="1447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345130" cy="1447165"/>
            </a:xfrm>
            <a:custGeom>
              <a:avLst/>
              <a:gdLst/>
              <a:ahLst/>
              <a:cxnLst/>
              <a:rect l="l" t="t" r="r" b="b"/>
              <a:pathLst>
                <a:path w="4345130" h="1447165">
                  <a:moveTo>
                    <a:pt x="35729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572996" y="1447165"/>
                    <a:pt x="3572996" y="1447165"/>
                    <a:pt x="3572996" y="1447165"/>
                  </a:cubicBezTo>
                  <a:cubicBezTo>
                    <a:pt x="3998408" y="1447165"/>
                    <a:pt x="4345130" y="1122172"/>
                    <a:pt x="4345130" y="723519"/>
                  </a:cubicBezTo>
                  <a:cubicBezTo>
                    <a:pt x="4345130" y="324866"/>
                    <a:pt x="3998408" y="0"/>
                    <a:pt x="3572996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721116" y="6878750"/>
            <a:ext cx="2673402" cy="2676212"/>
            <a:chOff x="0" y="0"/>
            <a:chExt cx="2054880" cy="205704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5486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" name="Freeform 27"/>
          <p:cNvSpPr/>
          <p:nvPr/>
        </p:nvSpPr>
        <p:spPr>
          <a:xfrm>
            <a:off x="6437323" y="5421123"/>
            <a:ext cx="1406587" cy="1218852"/>
          </a:xfrm>
          <a:custGeom>
            <a:avLst/>
            <a:gdLst/>
            <a:ahLst/>
            <a:cxnLst/>
            <a:rect l="l" t="t" r="r" b="b"/>
            <a:pathLst>
              <a:path w="1406587" h="1218852">
                <a:moveTo>
                  <a:pt x="0" y="0"/>
                </a:moveTo>
                <a:lnTo>
                  <a:pt x="1406587" y="0"/>
                </a:lnTo>
                <a:lnTo>
                  <a:pt x="1406587" y="1218852"/>
                </a:lnTo>
                <a:lnTo>
                  <a:pt x="0" y="1218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8" name="Freeform 28"/>
          <p:cNvSpPr/>
          <p:nvPr/>
        </p:nvSpPr>
        <p:spPr>
          <a:xfrm>
            <a:off x="4467619" y="7382146"/>
            <a:ext cx="1141054" cy="1678222"/>
          </a:xfrm>
          <a:custGeom>
            <a:avLst/>
            <a:gdLst/>
            <a:ahLst/>
            <a:cxnLst/>
            <a:rect l="l" t="t" r="r" b="b"/>
            <a:pathLst>
              <a:path w="1141054" h="1678222">
                <a:moveTo>
                  <a:pt x="0" y="0"/>
                </a:moveTo>
                <a:lnTo>
                  <a:pt x="1141054" y="0"/>
                </a:lnTo>
                <a:lnTo>
                  <a:pt x="1141054" y="1678222"/>
                </a:lnTo>
                <a:lnTo>
                  <a:pt x="0" y="1678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9" name="Freeform 29"/>
          <p:cNvSpPr/>
          <p:nvPr/>
        </p:nvSpPr>
        <p:spPr>
          <a:xfrm>
            <a:off x="10845802" y="1125155"/>
            <a:ext cx="1182172" cy="1167915"/>
          </a:xfrm>
          <a:custGeom>
            <a:avLst/>
            <a:gdLst/>
            <a:ahLst/>
            <a:cxnLst/>
            <a:rect l="l" t="t" r="r" b="b"/>
            <a:pathLst>
              <a:path w="1182172" h="1167915">
                <a:moveTo>
                  <a:pt x="0" y="0"/>
                </a:moveTo>
                <a:lnTo>
                  <a:pt x="1182172" y="0"/>
                </a:lnTo>
                <a:lnTo>
                  <a:pt x="1182172" y="1167915"/>
                </a:lnTo>
                <a:lnTo>
                  <a:pt x="0" y="116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0" name="Freeform 30"/>
          <p:cNvSpPr/>
          <p:nvPr/>
        </p:nvSpPr>
        <p:spPr>
          <a:xfrm>
            <a:off x="8546642" y="3067553"/>
            <a:ext cx="1611147" cy="1549630"/>
          </a:xfrm>
          <a:custGeom>
            <a:avLst/>
            <a:gdLst/>
            <a:ahLst/>
            <a:cxnLst/>
            <a:rect l="l" t="t" r="r" b="b"/>
            <a:pathLst>
              <a:path w="1611147" h="1549630">
                <a:moveTo>
                  <a:pt x="0" y="0"/>
                </a:moveTo>
                <a:lnTo>
                  <a:pt x="1611146" y="0"/>
                </a:lnTo>
                <a:lnTo>
                  <a:pt x="1611146" y="1549630"/>
                </a:lnTo>
                <a:lnTo>
                  <a:pt x="0" y="154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1" name="Freeform 31"/>
          <p:cNvSpPr/>
          <p:nvPr/>
        </p:nvSpPr>
        <p:spPr>
          <a:xfrm>
            <a:off x="8245219" y="2784304"/>
            <a:ext cx="2213993" cy="2213993"/>
          </a:xfrm>
          <a:custGeom>
            <a:avLst/>
            <a:gdLst/>
            <a:ahLst/>
            <a:cxnLst/>
            <a:rect l="l" t="t" r="r" b="b"/>
            <a:pathLst>
              <a:path w="2213993" h="2213993">
                <a:moveTo>
                  <a:pt x="0" y="0"/>
                </a:moveTo>
                <a:lnTo>
                  <a:pt x="2213993" y="0"/>
                </a:lnTo>
                <a:lnTo>
                  <a:pt x="2213993" y="2213993"/>
                </a:lnTo>
                <a:lnTo>
                  <a:pt x="0" y="22139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2" name="TextBox 32"/>
          <p:cNvSpPr txBox="1"/>
          <p:nvPr/>
        </p:nvSpPr>
        <p:spPr>
          <a:xfrm>
            <a:off x="6683179" y="7953834"/>
            <a:ext cx="3776033" cy="47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6"/>
              </a:lnSpc>
            </a:pPr>
            <a:r>
              <a:rPr lang="en-US" sz="2765" spc="271">
                <a:solidFill>
                  <a:srgbClr val="231F20"/>
                </a:solidFill>
                <a:latin typeface="Open Sauce Bold"/>
              </a:rPr>
              <a:t>1. Příprava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16128" y="5584593"/>
            <a:ext cx="3679126" cy="9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816"/>
              </a:lnSpc>
              <a:spcBef>
                <a:spcPct val="0"/>
              </a:spcBef>
            </a:pPr>
            <a:r>
              <a:rPr lang="en-US" sz="2765" spc="271" dirty="0">
                <a:solidFill>
                  <a:srgbClr val="231F20"/>
                </a:solidFill>
                <a:latin typeface="Open Sauce Bold"/>
              </a:rPr>
              <a:t>2. </a:t>
            </a:r>
            <a:r>
              <a:rPr lang="en-US" sz="2765" spc="271" dirty="0" err="1">
                <a:solidFill>
                  <a:srgbClr val="231F20"/>
                </a:solidFill>
                <a:latin typeface="Open Sauce Bold"/>
              </a:rPr>
              <a:t>Získání</a:t>
            </a:r>
            <a:r>
              <a:rPr lang="en-US" sz="2765" spc="271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765" spc="271" dirty="0" err="1">
                <a:solidFill>
                  <a:srgbClr val="231F20"/>
                </a:solidFill>
                <a:latin typeface="Open Sauce Bold"/>
              </a:rPr>
              <a:t>finanční</a:t>
            </a:r>
            <a:r>
              <a:rPr lang="en-US" sz="2765" spc="271" dirty="0">
                <a:solidFill>
                  <a:srgbClr val="231F20"/>
                </a:solidFill>
                <a:latin typeface="Open Sauce Bold"/>
              </a:rPr>
              <a:t> </a:t>
            </a:r>
            <a:r>
              <a:rPr lang="en-US" sz="2765" spc="271" dirty="0" err="1">
                <a:solidFill>
                  <a:srgbClr val="231F20"/>
                </a:solidFill>
                <a:latin typeface="Open Sauce Bold"/>
              </a:rPr>
              <a:t>podpory</a:t>
            </a:r>
            <a:endParaRPr lang="en-US" sz="2765" spc="271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961269" y="3588141"/>
            <a:ext cx="4767391" cy="4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16"/>
              </a:lnSpc>
              <a:spcBef>
                <a:spcPct val="0"/>
              </a:spcBef>
            </a:pPr>
            <a:r>
              <a:rPr lang="en-US" sz="2765" spc="271">
                <a:solidFill>
                  <a:srgbClr val="231F20"/>
                </a:solidFill>
                <a:latin typeface="Open Sauce Bold"/>
              </a:rPr>
              <a:t>3. Realizace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950777" y="1443634"/>
            <a:ext cx="3227646" cy="4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16"/>
              </a:lnSpc>
              <a:spcBef>
                <a:spcPct val="0"/>
              </a:spcBef>
            </a:pPr>
            <a:r>
              <a:rPr lang="en-US" sz="2765" spc="271">
                <a:solidFill>
                  <a:srgbClr val="231F20"/>
                </a:solidFill>
                <a:latin typeface="Open Sauce Bold"/>
              </a:rPr>
              <a:t>4. Spuštění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2910" y="4653219"/>
            <a:ext cx="5233463" cy="197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9"/>
              </a:lnSpc>
            </a:pPr>
            <a:r>
              <a:rPr lang="en-US" sz="7221" spc="252">
                <a:solidFill>
                  <a:srgbClr val="040506"/>
                </a:solidFill>
                <a:latin typeface="Codec Pro ExtraBold"/>
              </a:rPr>
              <a:t>Časový plán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683179" y="8485302"/>
            <a:ext cx="3498503" cy="7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6"/>
              </a:lnSpc>
            </a:pPr>
            <a:r>
              <a:rPr lang="en-US" sz="2178" spc="213">
                <a:solidFill>
                  <a:srgbClr val="231F20"/>
                </a:solidFill>
                <a:latin typeface="Open Sauce"/>
              </a:rPr>
              <a:t>Příprava na realizaci projektu.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738628" y="6579374"/>
            <a:ext cx="4325077" cy="74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6"/>
              </a:lnSpc>
              <a:spcBef>
                <a:spcPct val="0"/>
              </a:spcBef>
            </a:pPr>
            <a:r>
              <a:rPr lang="en-US" sz="2178" spc="213">
                <a:solidFill>
                  <a:srgbClr val="231F20"/>
                </a:solidFill>
                <a:latin typeface="Open Sauce"/>
              </a:rPr>
              <a:t>Sbírky</a:t>
            </a:r>
            <a:r>
              <a:rPr lang="en-US" sz="2178" u="none" strike="noStrike" spc="213">
                <a:solidFill>
                  <a:srgbClr val="231F20"/>
                </a:solidFill>
                <a:latin typeface="Open Sauce"/>
              </a:rPr>
              <a:t>, dotace, </a:t>
            </a:r>
          </a:p>
          <a:p>
            <a:pPr marL="0" lvl="1" indent="0" algn="l">
              <a:lnSpc>
                <a:spcPts val="3006"/>
              </a:lnSpc>
              <a:spcBef>
                <a:spcPct val="0"/>
              </a:spcBef>
            </a:pPr>
            <a:r>
              <a:rPr lang="en-US" sz="2178" u="none" strike="noStrike" spc="213">
                <a:solidFill>
                  <a:srgbClr val="231F20"/>
                </a:solidFill>
                <a:latin typeface="Open Sauce"/>
              </a:rPr>
              <a:t>propagace.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50777" y="1901841"/>
            <a:ext cx="3498503" cy="7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6"/>
              </a:lnSpc>
            </a:pPr>
            <a:r>
              <a:rPr lang="en-US" sz="2178" spc="213">
                <a:solidFill>
                  <a:srgbClr val="231F20"/>
                </a:solidFill>
                <a:latin typeface="Open Sauce"/>
              </a:rPr>
              <a:t>Zprovoznění Tiché zahrady.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72519" y="4111657"/>
            <a:ext cx="3498503" cy="359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6"/>
              </a:lnSpc>
            </a:pPr>
            <a:r>
              <a:rPr lang="en-US" sz="2178" spc="213">
                <a:solidFill>
                  <a:srgbClr val="231F20"/>
                </a:solidFill>
                <a:latin typeface="Open Sauce"/>
              </a:rPr>
              <a:t>Stavba zázemí.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075377" y="3880423"/>
            <a:ext cx="865229" cy="84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598">
                <a:solidFill>
                  <a:srgbClr val="000000"/>
                </a:solidFill>
                <a:latin typeface="Open Sauce Bold"/>
              </a:rPr>
              <a:t>říjen</a:t>
            </a:r>
          </a:p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2598">
                <a:solidFill>
                  <a:srgbClr val="000000"/>
                </a:solidFill>
                <a:latin typeface="Open Sauce Bold"/>
              </a:rPr>
              <a:t>2025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012651" y="6108212"/>
            <a:ext cx="953827" cy="84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598" dirty="0" err="1">
                <a:solidFill>
                  <a:srgbClr val="000000"/>
                </a:solidFill>
                <a:latin typeface="Open Sauce Bold"/>
              </a:rPr>
              <a:t>leden</a:t>
            </a:r>
            <a:endParaRPr lang="en-US" sz="2598" dirty="0">
              <a:solidFill>
                <a:srgbClr val="000000"/>
              </a:solidFill>
              <a:latin typeface="Open Sauce Bold"/>
            </a:endParaRPr>
          </a:p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Open Sauce Bold"/>
              </a:rPr>
              <a:t>2025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59212" y="8323028"/>
            <a:ext cx="2434971" cy="84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598">
                <a:solidFill>
                  <a:srgbClr val="000000"/>
                </a:solidFill>
                <a:latin typeface="Open Sauce Bold"/>
              </a:rPr>
              <a:t>červenec</a:t>
            </a:r>
          </a:p>
          <a:p>
            <a:pPr algn="ctr">
              <a:lnSpc>
                <a:spcPts val="3378"/>
              </a:lnSpc>
            </a:pPr>
            <a:r>
              <a:rPr lang="en-US" sz="2598">
                <a:solidFill>
                  <a:srgbClr val="000000"/>
                </a:solidFill>
                <a:latin typeface="Open Sauce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043233" y="1645131"/>
            <a:ext cx="1244767" cy="841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598" dirty="0" err="1">
                <a:solidFill>
                  <a:srgbClr val="000000"/>
                </a:solidFill>
                <a:latin typeface="Open Sauce Bold"/>
              </a:rPr>
              <a:t>duben</a:t>
            </a:r>
            <a:endParaRPr lang="en-US" sz="2598" dirty="0">
              <a:solidFill>
                <a:srgbClr val="000000"/>
              </a:solidFill>
              <a:latin typeface="Open Sauce Bold"/>
            </a:endParaRPr>
          </a:p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Open Sauce Bold"/>
              </a:rPr>
              <a:t>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2890581" y="4607624"/>
            <a:ext cx="7872030" cy="115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25"/>
              </a:lnSpc>
            </a:pPr>
            <a:r>
              <a:rPr lang="en-US" sz="8199" spc="885">
                <a:solidFill>
                  <a:srgbClr val="231F20"/>
                </a:solidFill>
                <a:latin typeface="Codec Pro ExtraBold"/>
              </a:rPr>
              <a:t>DĚKUJEME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28863" y="240727"/>
            <a:ext cx="8603573" cy="10287000"/>
            <a:chOff x="0" y="0"/>
            <a:chExt cx="8603361" cy="10286746"/>
          </a:xfrm>
        </p:grpSpPr>
        <p:sp>
          <p:nvSpPr>
            <p:cNvPr id="5" name="Freeform 5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3"/>
              <a:stretch>
                <a:fillRect l="-39763" r="-3976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907844">
            <a:off x="-3446395" y="8534523"/>
            <a:ext cx="12673953" cy="3292803"/>
            <a:chOff x="0" y="0"/>
            <a:chExt cx="7377120" cy="19166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444568" y="5622861"/>
            <a:ext cx="4764057" cy="66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Montserrat Light Bold"/>
              </a:rPr>
              <a:t>Tým Tichá zahrada</a:t>
            </a:r>
          </a:p>
        </p:txBody>
      </p: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82076" y="8906293"/>
            <a:ext cx="4200603" cy="2298876"/>
          </a:xfrm>
          <a:custGeom>
            <a:avLst/>
            <a:gdLst/>
            <a:ahLst/>
            <a:cxnLst/>
            <a:rect l="l" t="t" r="r" b="b"/>
            <a:pathLst>
              <a:path w="4200603" h="2298876">
                <a:moveTo>
                  <a:pt x="0" y="0"/>
                </a:moveTo>
                <a:lnTo>
                  <a:pt x="4200604" y="0"/>
                </a:lnTo>
                <a:lnTo>
                  <a:pt x="4200604" y="2298876"/>
                </a:lnTo>
                <a:lnTo>
                  <a:pt x="0" y="2298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5882076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723779" y="490461"/>
            <a:ext cx="6882060" cy="9306078"/>
          </a:xfrm>
          <a:custGeom>
            <a:avLst/>
            <a:gdLst/>
            <a:ahLst/>
            <a:cxnLst/>
            <a:rect l="l" t="t" r="r" b="b"/>
            <a:pathLst>
              <a:path w="6882060" h="9306078">
                <a:moveTo>
                  <a:pt x="0" y="0"/>
                </a:moveTo>
                <a:lnTo>
                  <a:pt x="6882060" y="0"/>
                </a:lnTo>
                <a:lnTo>
                  <a:pt x="6882060" y="9306078"/>
                </a:lnTo>
                <a:lnTo>
                  <a:pt x="0" y="93060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897" r="-5849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6327758" y="3668834"/>
            <a:ext cx="5589466" cy="5589466"/>
          </a:xfrm>
          <a:custGeom>
            <a:avLst/>
            <a:gdLst/>
            <a:ahLst/>
            <a:cxnLst/>
            <a:rect l="l" t="t" r="r" b="b"/>
            <a:pathLst>
              <a:path w="5589466" h="5589466">
                <a:moveTo>
                  <a:pt x="0" y="0"/>
                </a:moveTo>
                <a:lnTo>
                  <a:pt x="5589466" y="0"/>
                </a:lnTo>
                <a:lnTo>
                  <a:pt x="5589466" y="5589466"/>
                </a:lnTo>
                <a:lnTo>
                  <a:pt x="0" y="5589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6207493" y="4698124"/>
            <a:ext cx="5974630" cy="30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04"/>
              </a:lnSpc>
              <a:spcBef>
                <a:spcPct val="0"/>
              </a:spcBef>
            </a:pPr>
            <a:r>
              <a:rPr lang="en-US" sz="16670" spc="1633">
                <a:solidFill>
                  <a:srgbClr val="FFFFFF"/>
                </a:solidFill>
                <a:latin typeface="Codec Pro ExtraBold"/>
              </a:rPr>
              <a:t>28%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6948" y="7072637"/>
            <a:ext cx="5391086" cy="16628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059" y="4273490"/>
            <a:ext cx="5463882" cy="101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8"/>
              </a:lnSpc>
            </a:pPr>
            <a:r>
              <a:rPr lang="en-US" sz="2941" spc="288">
                <a:solidFill>
                  <a:srgbClr val="FFFFFF"/>
                </a:solidFill>
                <a:latin typeface="Open Sauce"/>
              </a:rPr>
              <a:t>V roce 2050</a:t>
            </a:r>
          </a:p>
          <a:p>
            <a:pPr algn="ctr">
              <a:lnSpc>
                <a:spcPts val="4058"/>
              </a:lnSpc>
            </a:pPr>
            <a:r>
              <a:rPr lang="en-US" sz="2941" spc="288">
                <a:solidFill>
                  <a:srgbClr val="FFFFFF"/>
                </a:solidFill>
                <a:latin typeface="Open Sauce"/>
              </a:rPr>
              <a:t>obyvatelé ČR 65+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69160" y="8400480"/>
            <a:ext cx="4706662" cy="37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2313" spc="226">
                <a:solidFill>
                  <a:srgbClr val="FFFFFF"/>
                </a:solidFill>
                <a:latin typeface="Open Sauce"/>
              </a:rPr>
              <a:t>tzn. nárust o 8 %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74828" y="1134257"/>
            <a:ext cx="6246725" cy="897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6999" spc="244" dirty="0">
                <a:solidFill>
                  <a:srgbClr val="040506"/>
                </a:solidFill>
                <a:latin typeface="Codec Pro ExtraBold"/>
              </a:rPr>
              <a:t>Sta</a:t>
            </a:r>
            <a:r>
              <a:rPr lang="cs-CZ" sz="6999" spc="244" dirty="0" err="1">
                <a:solidFill>
                  <a:srgbClr val="040506"/>
                </a:solidFill>
                <a:latin typeface="Codec Pro ExtraBold"/>
              </a:rPr>
              <a:t>tisti</a:t>
            </a:r>
            <a:r>
              <a:rPr lang="en-US" sz="6999" spc="244" dirty="0" err="1">
                <a:solidFill>
                  <a:srgbClr val="040506"/>
                </a:solidFill>
                <a:latin typeface="Codec Pro ExtraBold"/>
              </a:rPr>
              <a:t>ky</a:t>
            </a:r>
            <a:endParaRPr lang="en-US" sz="6999" spc="244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07382" y="2271714"/>
            <a:ext cx="7684219" cy="101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01"/>
              </a:lnSpc>
              <a:spcBef>
                <a:spcPct val="0"/>
              </a:spcBef>
            </a:pPr>
            <a:r>
              <a:rPr lang="en-US" sz="2899" u="none" strike="noStrike" spc="284">
                <a:solidFill>
                  <a:srgbClr val="231F20"/>
                </a:solidFill>
                <a:latin typeface="Open Sauce"/>
              </a:rPr>
              <a:t>V r. 2021 tvořili senioři ve věku 65+ 20,6 % obyvatel ČR.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51189" y="8493770"/>
            <a:ext cx="2270136" cy="36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5"/>
              </a:lnSpc>
              <a:spcBef>
                <a:spcPct val="0"/>
              </a:spcBef>
            </a:pPr>
            <a:r>
              <a:rPr lang="en-US" sz="2439" u="none" strike="noStrike" spc="85">
                <a:solidFill>
                  <a:srgbClr val="040506"/>
                </a:solidFill>
                <a:latin typeface="Codec Pro ExtraBold"/>
              </a:rPr>
              <a:t>Podle dat ČSÚ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92495" y="757392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6887962" y="5985119"/>
            <a:ext cx="2085109" cy="20851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560220" y="1728186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-2262642" y="-3904566"/>
            <a:ext cx="863789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14457" y="414381"/>
            <a:ext cx="1406246" cy="2306774"/>
            <a:chOff x="0" y="0"/>
            <a:chExt cx="1451520" cy="2381040"/>
          </a:xfrm>
        </p:grpSpPr>
        <p:sp>
          <p:nvSpPr>
            <p:cNvPr id="11" name="Freeform 11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83960" y="1202604"/>
            <a:ext cx="393414" cy="731025"/>
            <a:chOff x="0" y="0"/>
            <a:chExt cx="406080" cy="754560"/>
          </a:xfrm>
        </p:grpSpPr>
        <p:sp>
          <p:nvSpPr>
            <p:cNvPr id="13" name="Freeform 13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453657" y="628527"/>
            <a:ext cx="7144234" cy="1856859"/>
            <a:chOff x="0" y="0"/>
            <a:chExt cx="7374240" cy="191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084368" y="2693951"/>
            <a:ext cx="1406944" cy="2306774"/>
            <a:chOff x="0" y="0"/>
            <a:chExt cx="1452240" cy="2381040"/>
          </a:xfrm>
        </p:grpSpPr>
        <p:sp>
          <p:nvSpPr>
            <p:cNvPr id="17" name="Freeform 17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14444" y="3482174"/>
            <a:ext cx="393414" cy="731025"/>
            <a:chOff x="0" y="0"/>
            <a:chExt cx="406080" cy="754560"/>
          </a:xfrm>
        </p:grpSpPr>
        <p:sp>
          <p:nvSpPr>
            <p:cNvPr id="19" name="Freeform 19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2074" y="2908097"/>
            <a:ext cx="7147024" cy="1856859"/>
            <a:chOff x="0" y="0"/>
            <a:chExt cx="7377120" cy="19166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731016" y="5386107"/>
            <a:ext cx="1406246" cy="2306774"/>
            <a:chOff x="0" y="0"/>
            <a:chExt cx="1451520" cy="2381040"/>
          </a:xfrm>
        </p:grpSpPr>
        <p:sp>
          <p:nvSpPr>
            <p:cNvPr id="23" name="Freeform 23"/>
            <p:cNvSpPr/>
            <p:nvPr/>
          </p:nvSpPr>
          <p:spPr>
            <a:xfrm>
              <a:off x="0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1394587" y="1366393"/>
                  </a:moveTo>
                  <a:lnTo>
                    <a:pt x="395351" y="2365883"/>
                  </a:lnTo>
                  <a:cubicBezTo>
                    <a:pt x="315849" y="2444877"/>
                    <a:pt x="186944" y="2444877"/>
                    <a:pt x="107315" y="2365883"/>
                  </a:cubicBezTo>
                  <a:lnTo>
                    <a:pt x="0" y="2258441"/>
                  </a:lnTo>
                  <a:lnTo>
                    <a:pt x="891286" y="1366393"/>
                  </a:lnTo>
                  <a:cubicBezTo>
                    <a:pt x="970788" y="1286891"/>
                    <a:pt x="970788" y="1157859"/>
                    <a:pt x="891286" y="1078357"/>
                  </a:cubicBezTo>
                  <a:lnTo>
                    <a:pt x="0" y="186944"/>
                  </a:lnTo>
                  <a:lnTo>
                    <a:pt x="107442" y="79502"/>
                  </a:lnTo>
                  <a:cubicBezTo>
                    <a:pt x="186944" y="0"/>
                    <a:pt x="315849" y="0"/>
                    <a:pt x="395478" y="79502"/>
                  </a:cubicBezTo>
                  <a:lnTo>
                    <a:pt x="1394714" y="1078357"/>
                  </a:lnTo>
                  <a:cubicBezTo>
                    <a:pt x="1474216" y="1157859"/>
                    <a:pt x="1474216" y="1286891"/>
                    <a:pt x="1394714" y="136639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900519" y="6174331"/>
            <a:ext cx="393414" cy="731025"/>
            <a:chOff x="0" y="0"/>
            <a:chExt cx="406080" cy="754560"/>
          </a:xfrm>
        </p:grpSpPr>
        <p:sp>
          <p:nvSpPr>
            <p:cNvPr id="25" name="Freeform 25"/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270217" y="5600253"/>
            <a:ext cx="7144234" cy="1856859"/>
            <a:chOff x="0" y="0"/>
            <a:chExt cx="7374240" cy="19166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431151" cy="1963166"/>
            </a:xfrm>
            <a:custGeom>
              <a:avLst/>
              <a:gdLst/>
              <a:ahLst/>
              <a:cxnLst/>
              <a:rect l="l" t="t" r="r" b="b"/>
              <a:pathLst>
                <a:path w="7431151" h="1963166">
                  <a:moveTo>
                    <a:pt x="6464935" y="0"/>
                  </a:moveTo>
                  <a:lnTo>
                    <a:pt x="0" y="0"/>
                  </a:lnTo>
                  <a:lnTo>
                    <a:pt x="837819" y="837565"/>
                  </a:lnTo>
                  <a:cubicBezTo>
                    <a:pt x="877316" y="877062"/>
                    <a:pt x="897636" y="929386"/>
                    <a:pt x="897636" y="981583"/>
                  </a:cubicBezTo>
                  <a:cubicBezTo>
                    <a:pt x="897636" y="1033780"/>
                    <a:pt x="877951" y="1085596"/>
                    <a:pt x="837819" y="1125601"/>
                  </a:cubicBezTo>
                  <a:lnTo>
                    <a:pt x="635" y="1963166"/>
                  </a:lnTo>
                  <a:lnTo>
                    <a:pt x="6464427" y="1963166"/>
                  </a:lnTo>
                  <a:lnTo>
                    <a:pt x="7431151" y="981583"/>
                  </a:lnTo>
                  <a:lnTo>
                    <a:pt x="6464935" y="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900927" y="7665677"/>
            <a:ext cx="1406944" cy="2306774"/>
            <a:chOff x="0" y="0"/>
            <a:chExt cx="1452240" cy="2381040"/>
          </a:xfrm>
        </p:grpSpPr>
        <p:sp>
          <p:nvSpPr>
            <p:cNvPr id="29" name="Freeform 29"/>
            <p:cNvSpPr/>
            <p:nvPr/>
          </p:nvSpPr>
          <p:spPr>
            <a:xfrm>
              <a:off x="-19685" y="-19812"/>
              <a:ext cx="1474216" cy="2444877"/>
            </a:xfrm>
            <a:custGeom>
              <a:avLst/>
              <a:gdLst/>
              <a:ahLst/>
              <a:cxnLst/>
              <a:rect l="l" t="t" r="r" b="b"/>
              <a:pathLst>
                <a:path w="1474216" h="2444877">
                  <a:moveTo>
                    <a:pt x="78994" y="1078484"/>
                  </a:moveTo>
                  <a:lnTo>
                    <a:pt x="1078611" y="78994"/>
                  </a:lnTo>
                  <a:cubicBezTo>
                    <a:pt x="1158240" y="0"/>
                    <a:pt x="1287145" y="0"/>
                    <a:pt x="1366774" y="78994"/>
                  </a:cubicBezTo>
                  <a:lnTo>
                    <a:pt x="1474216" y="186436"/>
                  </a:lnTo>
                  <a:lnTo>
                    <a:pt x="582549" y="1078484"/>
                  </a:lnTo>
                  <a:cubicBezTo>
                    <a:pt x="502920" y="1157986"/>
                    <a:pt x="502920" y="1287018"/>
                    <a:pt x="582549" y="1366520"/>
                  </a:cubicBezTo>
                  <a:lnTo>
                    <a:pt x="1474216" y="2257933"/>
                  </a:lnTo>
                  <a:lnTo>
                    <a:pt x="1366774" y="2365375"/>
                  </a:lnTo>
                  <a:cubicBezTo>
                    <a:pt x="1287145" y="2444877"/>
                    <a:pt x="1158240" y="2444877"/>
                    <a:pt x="1078611" y="2365375"/>
                  </a:cubicBezTo>
                  <a:lnTo>
                    <a:pt x="78994" y="1366012"/>
                  </a:lnTo>
                  <a:cubicBezTo>
                    <a:pt x="0" y="1286510"/>
                    <a:pt x="0" y="1158113"/>
                    <a:pt x="78994" y="107848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731003" y="8453901"/>
            <a:ext cx="393414" cy="731025"/>
            <a:chOff x="0" y="0"/>
            <a:chExt cx="406080" cy="754560"/>
          </a:xfrm>
        </p:grpSpPr>
        <p:sp>
          <p:nvSpPr>
            <p:cNvPr id="31" name="Freeform 31"/>
            <p:cNvSpPr/>
            <p:nvPr/>
          </p:nvSpPr>
          <p:spPr>
            <a:xfrm>
              <a:off x="-24257" y="-32385"/>
              <a:ext cx="447294" cy="842264"/>
            </a:xfrm>
            <a:custGeom>
              <a:avLst/>
              <a:gdLst/>
              <a:ahLst/>
              <a:cxnLst/>
              <a:rect l="l" t="t" r="r" b="b"/>
              <a:pathLst>
                <a:path w="447294" h="842264">
                  <a:moveTo>
                    <a:pt x="96901" y="596138"/>
                  </a:moveTo>
                  <a:lnTo>
                    <a:pt x="281940" y="781304"/>
                  </a:lnTo>
                  <a:cubicBezTo>
                    <a:pt x="342900" y="842264"/>
                    <a:pt x="447294" y="799338"/>
                    <a:pt x="447294" y="712851"/>
                  </a:cubicBezTo>
                  <a:lnTo>
                    <a:pt x="447294" y="129413"/>
                  </a:lnTo>
                  <a:cubicBezTo>
                    <a:pt x="447294" y="42926"/>
                    <a:pt x="342900" y="0"/>
                    <a:pt x="281940" y="60960"/>
                  </a:cubicBezTo>
                  <a:lnTo>
                    <a:pt x="96901" y="246126"/>
                  </a:lnTo>
                  <a:cubicBezTo>
                    <a:pt x="0" y="343027"/>
                    <a:pt x="0" y="499237"/>
                    <a:pt x="96901" y="59613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568633" y="7879823"/>
            <a:ext cx="7147024" cy="1856859"/>
            <a:chOff x="0" y="0"/>
            <a:chExt cx="7377120" cy="19166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434580" cy="1963166"/>
            </a:xfrm>
            <a:custGeom>
              <a:avLst/>
              <a:gdLst/>
              <a:ahLst/>
              <a:cxnLst/>
              <a:rect l="l" t="t" r="r" b="b"/>
              <a:pathLst>
                <a:path w="7434580" h="1963166">
                  <a:moveTo>
                    <a:pt x="967105" y="1963166"/>
                  </a:moveTo>
                  <a:lnTo>
                    <a:pt x="7434580" y="1963166"/>
                  </a:lnTo>
                  <a:lnTo>
                    <a:pt x="6596380" y="1125601"/>
                  </a:lnTo>
                  <a:cubicBezTo>
                    <a:pt x="6556883" y="1086104"/>
                    <a:pt x="6536563" y="1033780"/>
                    <a:pt x="6536563" y="981583"/>
                  </a:cubicBezTo>
                  <a:cubicBezTo>
                    <a:pt x="6536563" y="929386"/>
                    <a:pt x="6556375" y="877570"/>
                    <a:pt x="6596380" y="837565"/>
                  </a:cubicBezTo>
                  <a:lnTo>
                    <a:pt x="7434072" y="0"/>
                  </a:lnTo>
                  <a:lnTo>
                    <a:pt x="967105" y="0"/>
                  </a:lnTo>
                  <a:lnTo>
                    <a:pt x="0" y="980948"/>
                  </a:lnTo>
                  <a:lnTo>
                    <a:pt x="967105" y="1963039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Freeform 34"/>
          <p:cNvSpPr/>
          <p:nvPr/>
        </p:nvSpPr>
        <p:spPr>
          <a:xfrm>
            <a:off x="9458718" y="954360"/>
            <a:ext cx="1294641" cy="1205193"/>
          </a:xfrm>
          <a:custGeom>
            <a:avLst/>
            <a:gdLst/>
            <a:ahLst/>
            <a:cxnLst/>
            <a:rect l="l" t="t" r="r" b="b"/>
            <a:pathLst>
              <a:path w="1294641" h="1205193">
                <a:moveTo>
                  <a:pt x="0" y="0"/>
                </a:moveTo>
                <a:lnTo>
                  <a:pt x="1294640" y="0"/>
                </a:lnTo>
                <a:lnTo>
                  <a:pt x="1294640" y="1205192"/>
                </a:lnTo>
                <a:lnTo>
                  <a:pt x="0" y="120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5" name="Freeform 35"/>
          <p:cNvSpPr/>
          <p:nvPr/>
        </p:nvSpPr>
        <p:spPr>
          <a:xfrm>
            <a:off x="10623949" y="8229813"/>
            <a:ext cx="1187051" cy="1179201"/>
          </a:xfrm>
          <a:custGeom>
            <a:avLst/>
            <a:gdLst/>
            <a:ahLst/>
            <a:cxnLst/>
            <a:rect l="l" t="t" r="r" b="b"/>
            <a:pathLst>
              <a:path w="1187051" h="1179201">
                <a:moveTo>
                  <a:pt x="0" y="0"/>
                </a:moveTo>
                <a:lnTo>
                  <a:pt x="1187052" y="0"/>
                </a:lnTo>
                <a:lnTo>
                  <a:pt x="1187052" y="1179200"/>
                </a:lnTo>
                <a:lnTo>
                  <a:pt x="0" y="117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6" name="Freeform 36"/>
          <p:cNvSpPr/>
          <p:nvPr/>
        </p:nvSpPr>
        <p:spPr>
          <a:xfrm>
            <a:off x="9221860" y="5821866"/>
            <a:ext cx="1369940" cy="1413634"/>
          </a:xfrm>
          <a:custGeom>
            <a:avLst/>
            <a:gdLst/>
            <a:ahLst/>
            <a:cxnLst/>
            <a:rect l="l" t="t" r="r" b="b"/>
            <a:pathLst>
              <a:path w="1369940" h="1413634">
                <a:moveTo>
                  <a:pt x="0" y="0"/>
                </a:moveTo>
                <a:lnTo>
                  <a:pt x="1369939" y="0"/>
                </a:lnTo>
                <a:lnTo>
                  <a:pt x="1369939" y="1413633"/>
                </a:lnTo>
                <a:lnTo>
                  <a:pt x="0" y="1413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37"/>
          <p:cNvSpPr/>
          <p:nvPr/>
        </p:nvSpPr>
        <p:spPr>
          <a:xfrm rot="-566605">
            <a:off x="11014272" y="3022459"/>
            <a:ext cx="623279" cy="1251108"/>
          </a:xfrm>
          <a:custGeom>
            <a:avLst/>
            <a:gdLst/>
            <a:ahLst/>
            <a:cxnLst/>
            <a:rect l="l" t="t" r="r" b="b"/>
            <a:pathLst>
              <a:path w="623279" h="1251108">
                <a:moveTo>
                  <a:pt x="0" y="0"/>
                </a:moveTo>
                <a:lnTo>
                  <a:pt x="623279" y="0"/>
                </a:lnTo>
                <a:lnTo>
                  <a:pt x="623279" y="1251109"/>
                </a:lnTo>
                <a:lnTo>
                  <a:pt x="0" y="1251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8"/>
          <p:cNvSpPr/>
          <p:nvPr/>
        </p:nvSpPr>
        <p:spPr>
          <a:xfrm rot="505045">
            <a:off x="11489988" y="3489777"/>
            <a:ext cx="606864" cy="1059604"/>
          </a:xfrm>
          <a:custGeom>
            <a:avLst/>
            <a:gdLst/>
            <a:ahLst/>
            <a:cxnLst/>
            <a:rect l="l" t="t" r="r" b="b"/>
            <a:pathLst>
              <a:path w="606864" h="1059604">
                <a:moveTo>
                  <a:pt x="0" y="0"/>
                </a:moveTo>
                <a:lnTo>
                  <a:pt x="606864" y="0"/>
                </a:lnTo>
                <a:lnTo>
                  <a:pt x="606864" y="1059604"/>
                </a:lnTo>
                <a:lnTo>
                  <a:pt x="0" y="1059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9" name="TextBox 39"/>
          <p:cNvSpPr txBox="1"/>
          <p:nvPr/>
        </p:nvSpPr>
        <p:spPr>
          <a:xfrm>
            <a:off x="634099" y="360225"/>
            <a:ext cx="5605439" cy="317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6"/>
              </a:lnSpc>
              <a:spcBef>
                <a:spcPct val="0"/>
              </a:spcBef>
            </a:pPr>
            <a:r>
              <a:rPr lang="en-US" sz="5946" spc="582">
                <a:solidFill>
                  <a:srgbClr val="FFFFFF"/>
                </a:solidFill>
                <a:latin typeface="Codec Pro ExtraBold"/>
              </a:rPr>
              <a:t>Hlavní myšlenka návrhu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15858" y="662135"/>
            <a:ext cx="4390464" cy="177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32"/>
              </a:lnSpc>
              <a:spcBef>
                <a:spcPct val="0"/>
              </a:spcBef>
            </a:pPr>
            <a:r>
              <a:rPr lang="en-US" sz="2052" spc="201">
                <a:solidFill>
                  <a:srgbClr val="FFFFFF"/>
                </a:solidFill>
                <a:latin typeface="Open Sauce"/>
              </a:rPr>
              <a:t>Prostor pro volnočasové aktivity seniorů, jejich přátel a rodiny. Cíl zapojit důchodce zpátky do společnosti.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588962" y="1031154"/>
            <a:ext cx="1182761" cy="96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01"/>
              </a:lnSpc>
              <a:spcBef>
                <a:spcPct val="0"/>
              </a:spcBef>
            </a:pPr>
            <a:r>
              <a:rPr lang="en-US" sz="5291" spc="518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491312" y="3279617"/>
            <a:ext cx="1182761" cy="96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01"/>
              </a:lnSpc>
              <a:spcBef>
                <a:spcPct val="0"/>
              </a:spcBef>
            </a:pPr>
            <a:r>
              <a:rPr lang="en-US" sz="5291" spc="518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405522" y="6002881"/>
            <a:ext cx="1182761" cy="96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01"/>
              </a:lnSpc>
              <a:spcBef>
                <a:spcPct val="0"/>
              </a:spcBef>
            </a:pPr>
            <a:r>
              <a:rPr lang="en-US" sz="5291" spc="518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307871" y="8251343"/>
            <a:ext cx="1182761" cy="96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01"/>
              </a:lnSpc>
              <a:spcBef>
                <a:spcPct val="0"/>
              </a:spcBef>
            </a:pPr>
            <a:r>
              <a:rPr lang="en-US" sz="5291" spc="518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774361" y="5622701"/>
            <a:ext cx="4390464" cy="177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32"/>
              </a:lnSpc>
              <a:spcBef>
                <a:spcPct val="0"/>
              </a:spcBef>
            </a:pPr>
            <a:r>
              <a:rPr lang="en-US" sz="2052" spc="201">
                <a:solidFill>
                  <a:srgbClr val="FFFFFF"/>
                </a:solidFill>
                <a:latin typeface="Open Sauce"/>
              </a:rPr>
              <a:t>Z</a:t>
            </a:r>
            <a:r>
              <a:rPr lang="en-US" sz="2052" u="none" strike="noStrike" spc="201">
                <a:solidFill>
                  <a:srgbClr val="FFFFFF"/>
                </a:solidFill>
                <a:latin typeface="Open Sauce"/>
              </a:rPr>
              <a:t>áhony pro sázení rostlin, eco-friendly prostředí, užívání komposterů.</a:t>
            </a:r>
          </a:p>
          <a:p>
            <a:pPr marL="0" lvl="0" indent="0" algn="l">
              <a:lnSpc>
                <a:spcPts val="2832"/>
              </a:lnSpc>
              <a:spcBef>
                <a:spcPct val="0"/>
              </a:spcBef>
            </a:pPr>
            <a:r>
              <a:rPr lang="en-US" sz="2052" u="none" strike="noStrike" spc="201">
                <a:solidFill>
                  <a:srgbClr val="FFFFFF"/>
                </a:solidFill>
                <a:latin typeface="Open Sauce"/>
              </a:rPr>
              <a:t>Umožnění zahradničení seniorům z měst a okolí.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731548" y="8258808"/>
            <a:ext cx="4685773" cy="106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32"/>
              </a:lnSpc>
              <a:spcBef>
                <a:spcPct val="0"/>
              </a:spcBef>
            </a:pP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Trénování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paměti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díky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množství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her,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volnočasových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aktivit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a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ručních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2052" u="none" strike="noStrike" spc="201" dirty="0" err="1">
                <a:solidFill>
                  <a:srgbClr val="FFFFFF"/>
                </a:solidFill>
                <a:latin typeface="Open Sauce"/>
              </a:rPr>
              <a:t>prací</a:t>
            </a:r>
            <a:r>
              <a:rPr lang="en-US" sz="2052" u="none" strike="noStrike" spc="201" dirty="0">
                <a:solidFill>
                  <a:srgbClr val="FFFFFF"/>
                </a:solidFill>
                <a:latin typeface="Open Sauce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82519" y="2941705"/>
            <a:ext cx="4390464" cy="177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32"/>
              </a:lnSpc>
              <a:spcBef>
                <a:spcPct val="0"/>
              </a:spcBef>
            </a:pPr>
            <a:r>
              <a:rPr lang="en-US" sz="2052" u="none" strike="noStrike" spc="201">
                <a:solidFill>
                  <a:srgbClr val="FFFFFF"/>
                </a:solidFill>
                <a:latin typeface="Open Sauce"/>
              </a:rPr>
              <a:t>Místo pro relaxaci, útěk od hlučných center měst, poskytnutí pravidelného pohybu.</a:t>
            </a:r>
          </a:p>
          <a:p>
            <a:pPr marL="0" lvl="0" indent="0" algn="r">
              <a:lnSpc>
                <a:spcPts val="2832"/>
              </a:lnSpc>
              <a:spcBef>
                <a:spcPct val="0"/>
              </a:spcBef>
            </a:pPr>
            <a:r>
              <a:rPr lang="en-US" sz="2052" u="none" strike="noStrike" spc="201">
                <a:solidFill>
                  <a:srgbClr val="FFFFFF"/>
                </a:solidFill>
                <a:latin typeface="Open Sauce"/>
              </a:rPr>
              <a:t>Zázemí blízké přírodě.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-528002" y="0"/>
            <a:ext cx="19048322" cy="308610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99894" y="3656031"/>
            <a:ext cx="4739873" cy="1018030"/>
            <a:chOff x="0" y="0"/>
            <a:chExt cx="1178269" cy="2530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8269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78269" cy="281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174"/>
                </a:lnSpc>
                <a:spcBef>
                  <a:spcPct val="0"/>
                </a:spcBef>
              </a:pPr>
              <a:r>
                <a:rPr lang="en-US" sz="2300" spc="23">
                  <a:solidFill>
                    <a:srgbClr val="FFFFFF"/>
                  </a:solidFill>
                  <a:latin typeface="Open Sauce Italics"/>
                </a:rPr>
                <a:t>Důchodci s chronickým onemocněním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9894" y="8407947"/>
            <a:ext cx="4739873" cy="618278"/>
            <a:chOff x="0" y="0"/>
            <a:chExt cx="1178269" cy="1536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53696"/>
            </a:xfrm>
            <a:custGeom>
              <a:avLst/>
              <a:gdLst/>
              <a:ahLst/>
              <a:cxnLst/>
              <a:rect l="l" t="t" r="r" b="b"/>
              <a:pathLst>
                <a:path w="1178269" h="153696">
                  <a:moveTo>
                    <a:pt x="0" y="0"/>
                  </a:moveTo>
                  <a:lnTo>
                    <a:pt x="1178269" y="0"/>
                  </a:lnTo>
                  <a:lnTo>
                    <a:pt x="1178269" y="153696"/>
                  </a:lnTo>
                  <a:lnTo>
                    <a:pt x="0" y="153696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178269" cy="172746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73504" y="3693308"/>
            <a:ext cx="4739873" cy="1018245"/>
            <a:chOff x="0" y="0"/>
            <a:chExt cx="1178269" cy="2531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8269" cy="253122"/>
            </a:xfrm>
            <a:custGeom>
              <a:avLst/>
              <a:gdLst/>
              <a:ahLst/>
              <a:cxnLst/>
              <a:rect l="l" t="t" r="r" b="b"/>
              <a:pathLst>
                <a:path w="1178269" h="253122">
                  <a:moveTo>
                    <a:pt x="0" y="0"/>
                  </a:moveTo>
                  <a:lnTo>
                    <a:pt x="1178269" y="0"/>
                  </a:lnTo>
                  <a:lnTo>
                    <a:pt x="1178269" y="253122"/>
                  </a:lnTo>
                  <a:lnTo>
                    <a:pt x="0" y="253122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78269" cy="300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499" spc="24" dirty="0" err="1">
                  <a:solidFill>
                    <a:srgbClr val="FFFFFF"/>
                  </a:solidFill>
                  <a:latin typeface="Open Sauce Italics"/>
                </a:rPr>
                <a:t>Senioři</a:t>
              </a:r>
              <a:r>
                <a:rPr lang="en-US" sz="2499" spc="24" dirty="0">
                  <a:solidFill>
                    <a:srgbClr val="FFFFFF"/>
                  </a:solidFill>
                  <a:latin typeface="Open Sauce Italics"/>
                </a:rPr>
                <a:t> z </a:t>
              </a:r>
              <a:r>
                <a:rPr lang="en-US" sz="2499" spc="24" dirty="0" err="1">
                  <a:solidFill>
                    <a:srgbClr val="FFFFFF"/>
                  </a:solidFill>
                  <a:latin typeface="Open Sauce Italics"/>
                </a:rPr>
                <a:t>měst</a:t>
              </a:r>
              <a:endParaRPr lang="en-US" sz="2499" spc="24" dirty="0">
                <a:solidFill>
                  <a:srgbClr val="FFFFFF"/>
                </a:solidFill>
                <a:latin typeface="Open Sauce Itali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2385" y="8407947"/>
            <a:ext cx="4739873" cy="618278"/>
            <a:chOff x="0" y="0"/>
            <a:chExt cx="1178269" cy="1536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8269" cy="153696"/>
            </a:xfrm>
            <a:custGeom>
              <a:avLst/>
              <a:gdLst/>
              <a:ahLst/>
              <a:cxnLst/>
              <a:rect l="l" t="t" r="r" b="b"/>
              <a:pathLst>
                <a:path w="1178269" h="153696">
                  <a:moveTo>
                    <a:pt x="0" y="0"/>
                  </a:moveTo>
                  <a:lnTo>
                    <a:pt x="1178269" y="0"/>
                  </a:lnTo>
                  <a:lnTo>
                    <a:pt x="1178269" y="153696"/>
                  </a:lnTo>
                  <a:lnTo>
                    <a:pt x="0" y="153696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178269" cy="172746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047114" y="3733675"/>
            <a:ext cx="4739873" cy="1018030"/>
            <a:chOff x="0" y="0"/>
            <a:chExt cx="1178269" cy="2530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253069"/>
            </a:xfrm>
            <a:custGeom>
              <a:avLst/>
              <a:gdLst/>
              <a:ahLst/>
              <a:cxnLst/>
              <a:rect l="l" t="t" r="r" b="b"/>
              <a:pathLst>
                <a:path w="1178269" h="253069">
                  <a:moveTo>
                    <a:pt x="0" y="0"/>
                  </a:moveTo>
                  <a:lnTo>
                    <a:pt x="1178269" y="0"/>
                  </a:lnTo>
                  <a:lnTo>
                    <a:pt x="1178269" y="253069"/>
                  </a:lnTo>
                  <a:lnTo>
                    <a:pt x="0" y="253069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178269" cy="300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49"/>
                </a:lnSpc>
                <a:spcBef>
                  <a:spcPct val="0"/>
                </a:spcBef>
              </a:pPr>
              <a:r>
                <a:rPr lang="en-US" sz="2499" spc="24">
                  <a:solidFill>
                    <a:srgbClr val="FFFFFF"/>
                  </a:solidFill>
                  <a:latin typeface="Open Sauce Italics"/>
                </a:rPr>
                <a:t>Příbuzní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47114" y="8407947"/>
            <a:ext cx="4739873" cy="618278"/>
            <a:chOff x="0" y="0"/>
            <a:chExt cx="1178269" cy="15369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78269" cy="153696"/>
            </a:xfrm>
            <a:custGeom>
              <a:avLst/>
              <a:gdLst/>
              <a:ahLst/>
              <a:cxnLst/>
              <a:rect l="l" t="t" r="r" b="b"/>
              <a:pathLst>
                <a:path w="1178269" h="153696">
                  <a:moveTo>
                    <a:pt x="0" y="0"/>
                  </a:moveTo>
                  <a:lnTo>
                    <a:pt x="1178269" y="0"/>
                  </a:lnTo>
                  <a:lnTo>
                    <a:pt x="1178269" y="153696"/>
                  </a:lnTo>
                  <a:lnTo>
                    <a:pt x="0" y="153696"/>
                  </a:ln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178269" cy="172746"/>
            </a:xfrm>
            <a:prstGeom prst="rect">
              <a:avLst/>
            </a:prstGeom>
          </p:spPr>
          <p:txBody>
            <a:bodyPr lIns="114300" tIns="114300" rIns="114300" bIns="114300" rtlCol="0" anchor="ctr"/>
            <a:lstStyle/>
            <a:p>
              <a:pPr marL="0" lvl="0" indent="0" algn="ctr">
                <a:lnSpc>
                  <a:spcPts val="207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5" name="Freeform 25"/>
          <p:cNvSpPr/>
          <p:nvPr/>
        </p:nvSpPr>
        <p:spPr>
          <a:xfrm>
            <a:off x="-2554754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6" name="Freeform 26"/>
          <p:cNvSpPr/>
          <p:nvPr/>
        </p:nvSpPr>
        <p:spPr>
          <a:xfrm>
            <a:off x="12048233" y="4711338"/>
            <a:ext cx="4739873" cy="3706701"/>
          </a:xfrm>
          <a:custGeom>
            <a:avLst/>
            <a:gdLst/>
            <a:ahLst/>
            <a:cxnLst/>
            <a:rect l="l" t="t" r="r" b="b"/>
            <a:pathLst>
              <a:path w="4739873" h="3706701">
                <a:moveTo>
                  <a:pt x="0" y="0"/>
                </a:moveTo>
                <a:lnTo>
                  <a:pt x="4739873" y="0"/>
                </a:lnTo>
                <a:lnTo>
                  <a:pt x="4739873" y="3706701"/>
                </a:lnTo>
                <a:lnTo>
                  <a:pt x="0" y="3706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55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7" name="Freeform 27"/>
          <p:cNvSpPr/>
          <p:nvPr/>
        </p:nvSpPr>
        <p:spPr>
          <a:xfrm>
            <a:off x="1499894" y="4674062"/>
            <a:ext cx="4739873" cy="3738457"/>
          </a:xfrm>
          <a:custGeom>
            <a:avLst/>
            <a:gdLst/>
            <a:ahLst/>
            <a:cxnLst/>
            <a:rect l="l" t="t" r="r" b="b"/>
            <a:pathLst>
              <a:path w="4739873" h="3738457">
                <a:moveTo>
                  <a:pt x="0" y="0"/>
                </a:moveTo>
                <a:lnTo>
                  <a:pt x="4739873" y="0"/>
                </a:lnTo>
                <a:lnTo>
                  <a:pt x="4739873" y="3738456"/>
                </a:lnTo>
                <a:lnTo>
                  <a:pt x="0" y="37384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81" r="-258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8" name="Freeform 28"/>
          <p:cNvSpPr/>
          <p:nvPr/>
        </p:nvSpPr>
        <p:spPr>
          <a:xfrm>
            <a:off x="6773504" y="4674062"/>
            <a:ext cx="4739873" cy="3733886"/>
          </a:xfrm>
          <a:custGeom>
            <a:avLst/>
            <a:gdLst/>
            <a:ahLst/>
            <a:cxnLst/>
            <a:rect l="l" t="t" r="r" b="b"/>
            <a:pathLst>
              <a:path w="4739873" h="3733886">
                <a:moveTo>
                  <a:pt x="0" y="0"/>
                </a:moveTo>
                <a:lnTo>
                  <a:pt x="4739873" y="0"/>
                </a:lnTo>
                <a:lnTo>
                  <a:pt x="4739873" y="3733885"/>
                </a:lnTo>
                <a:lnTo>
                  <a:pt x="0" y="37338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046" r="-19999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9" name="TextBox 29"/>
          <p:cNvSpPr txBox="1"/>
          <p:nvPr/>
        </p:nvSpPr>
        <p:spPr>
          <a:xfrm>
            <a:off x="3690980" y="1117986"/>
            <a:ext cx="10713642" cy="144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spc="773">
                <a:solidFill>
                  <a:srgbClr val="FFFFFF"/>
                </a:solidFill>
                <a:latin typeface="Codec Pro ExtraBold"/>
              </a:rPr>
              <a:t>Cílová skupina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26272" y="2693109"/>
            <a:ext cx="5508830" cy="5511152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809560" y="2342494"/>
            <a:ext cx="1942312" cy="1937669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30814" y="3886011"/>
            <a:ext cx="442912" cy="450459"/>
            <a:chOff x="0" y="0"/>
            <a:chExt cx="549360" cy="55872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09560" y="6617207"/>
            <a:ext cx="1942312" cy="1937669"/>
            <a:chOff x="0" y="0"/>
            <a:chExt cx="2409120" cy="24033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230814" y="6560899"/>
            <a:ext cx="442912" cy="450459"/>
            <a:chOff x="0" y="0"/>
            <a:chExt cx="549360" cy="558720"/>
          </a:xfrm>
        </p:grpSpPr>
        <p:sp>
          <p:nvSpPr>
            <p:cNvPr id="12" name="Freeform 12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53877" y="6691509"/>
            <a:ext cx="191561" cy="189239"/>
            <a:chOff x="0" y="0"/>
            <a:chExt cx="237600" cy="2347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25937" y="6560899"/>
            <a:ext cx="1942893" cy="1937669"/>
            <a:chOff x="0" y="0"/>
            <a:chExt cx="2409840" cy="2403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87647" y="6560899"/>
            <a:ext cx="442912" cy="450459"/>
            <a:chOff x="0" y="0"/>
            <a:chExt cx="549360" cy="558720"/>
          </a:xfrm>
        </p:grpSpPr>
        <p:sp>
          <p:nvSpPr>
            <p:cNvPr id="19" name="Freeform 1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15355" y="6691509"/>
            <a:ext cx="192141" cy="189239"/>
            <a:chOff x="0" y="0"/>
            <a:chExt cx="238320" cy="2347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08920" y="2342494"/>
            <a:ext cx="1942893" cy="1937669"/>
            <a:chOff x="0" y="0"/>
            <a:chExt cx="2409840" cy="240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87647" y="3886011"/>
            <a:ext cx="442912" cy="450459"/>
            <a:chOff x="0" y="0"/>
            <a:chExt cx="549360" cy="558720"/>
          </a:xfrm>
        </p:grpSpPr>
        <p:sp>
          <p:nvSpPr>
            <p:cNvPr id="26" name="Freeform 2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356489" y="4016621"/>
            <a:ext cx="191561" cy="189239"/>
            <a:chOff x="0" y="0"/>
            <a:chExt cx="237600" cy="2347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615935" y="4016621"/>
            <a:ext cx="191561" cy="189239"/>
            <a:chOff x="0" y="0"/>
            <a:chExt cx="237600" cy="2347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2" name="Freeform 32"/>
          <p:cNvSpPr/>
          <p:nvPr/>
        </p:nvSpPr>
        <p:spPr>
          <a:xfrm>
            <a:off x="7942789" y="7044637"/>
            <a:ext cx="1309188" cy="1053335"/>
          </a:xfrm>
          <a:custGeom>
            <a:avLst/>
            <a:gdLst/>
            <a:ahLst/>
            <a:cxnLst/>
            <a:rect l="l" t="t" r="r" b="b"/>
            <a:pathLst>
              <a:path w="1309188" h="1053335">
                <a:moveTo>
                  <a:pt x="0" y="0"/>
                </a:moveTo>
                <a:lnTo>
                  <a:pt x="1309188" y="0"/>
                </a:lnTo>
                <a:lnTo>
                  <a:pt x="1309188" y="1053335"/>
                </a:lnTo>
                <a:lnTo>
                  <a:pt x="0" y="105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3" name="Group 33"/>
          <p:cNvGrpSpPr/>
          <p:nvPr/>
        </p:nvGrpSpPr>
        <p:grpSpPr>
          <a:xfrm>
            <a:off x="10110131" y="3478129"/>
            <a:ext cx="3941111" cy="394111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1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834511" y="4205860"/>
            <a:ext cx="2492351" cy="2485649"/>
            <a:chOff x="0" y="0"/>
            <a:chExt cx="2409840" cy="24033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8" name="Freeform 38"/>
          <p:cNvSpPr/>
          <p:nvPr/>
        </p:nvSpPr>
        <p:spPr>
          <a:xfrm>
            <a:off x="11345590" y="4780415"/>
            <a:ext cx="1470192" cy="1336539"/>
          </a:xfrm>
          <a:custGeom>
            <a:avLst/>
            <a:gdLst/>
            <a:ahLst/>
            <a:cxnLst/>
            <a:rect l="l" t="t" r="r" b="b"/>
            <a:pathLst>
              <a:path w="1470192" h="1336539">
                <a:moveTo>
                  <a:pt x="0" y="0"/>
                </a:moveTo>
                <a:lnTo>
                  <a:pt x="1470193" y="0"/>
                </a:lnTo>
                <a:lnTo>
                  <a:pt x="1470193" y="1336539"/>
                </a:lnTo>
                <a:lnTo>
                  <a:pt x="0" y="1336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9" name="TextBox 39"/>
          <p:cNvSpPr txBox="1"/>
          <p:nvPr/>
        </p:nvSpPr>
        <p:spPr>
          <a:xfrm>
            <a:off x="2059222" y="784657"/>
            <a:ext cx="5235327" cy="116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84"/>
              </a:lnSpc>
              <a:spcBef>
                <a:spcPct val="0"/>
              </a:spcBef>
            </a:pPr>
            <a:r>
              <a:rPr lang="en-US" sz="6365" spc="623">
                <a:solidFill>
                  <a:srgbClr val="231F20"/>
                </a:solidFill>
                <a:latin typeface="Codec Pro ExtraBold"/>
              </a:rPr>
              <a:t>Spolupráce</a:t>
            </a:r>
          </a:p>
        </p:txBody>
      </p:sp>
      <p:sp>
        <p:nvSpPr>
          <p:cNvPr id="40" name="Freeform 40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1" name="Freeform 41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2" name="Freeform 42"/>
          <p:cNvSpPr/>
          <p:nvPr/>
        </p:nvSpPr>
        <p:spPr>
          <a:xfrm>
            <a:off x="7975246" y="2729290"/>
            <a:ext cx="810242" cy="1172718"/>
          </a:xfrm>
          <a:custGeom>
            <a:avLst/>
            <a:gdLst/>
            <a:ahLst/>
            <a:cxnLst/>
            <a:rect l="l" t="t" r="r" b="b"/>
            <a:pathLst>
              <a:path w="810242" h="1172718">
                <a:moveTo>
                  <a:pt x="0" y="0"/>
                </a:moveTo>
                <a:lnTo>
                  <a:pt x="810241" y="0"/>
                </a:lnTo>
                <a:lnTo>
                  <a:pt x="810241" y="1172718"/>
                </a:lnTo>
                <a:lnTo>
                  <a:pt x="0" y="1172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3" name="Freeform 43"/>
          <p:cNvSpPr/>
          <p:nvPr/>
        </p:nvSpPr>
        <p:spPr>
          <a:xfrm>
            <a:off x="15184265" y="7044637"/>
            <a:ext cx="1192903" cy="1192903"/>
          </a:xfrm>
          <a:custGeom>
            <a:avLst/>
            <a:gdLst/>
            <a:ahLst/>
            <a:cxnLst/>
            <a:rect l="l" t="t" r="r" b="b"/>
            <a:pathLst>
              <a:path w="1192903" h="1192903">
                <a:moveTo>
                  <a:pt x="0" y="0"/>
                </a:moveTo>
                <a:lnTo>
                  <a:pt x="1192903" y="0"/>
                </a:lnTo>
                <a:lnTo>
                  <a:pt x="1192903" y="1192902"/>
                </a:lnTo>
                <a:lnTo>
                  <a:pt x="0" y="11929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4" name="Freeform 44"/>
          <p:cNvSpPr/>
          <p:nvPr/>
        </p:nvSpPr>
        <p:spPr>
          <a:xfrm>
            <a:off x="15201384" y="2779461"/>
            <a:ext cx="1158665" cy="1139705"/>
          </a:xfrm>
          <a:custGeom>
            <a:avLst/>
            <a:gdLst/>
            <a:ahLst/>
            <a:cxnLst/>
            <a:rect l="l" t="t" r="r" b="b"/>
            <a:pathLst>
              <a:path w="1158665" h="1139705">
                <a:moveTo>
                  <a:pt x="0" y="0"/>
                </a:moveTo>
                <a:lnTo>
                  <a:pt x="1158665" y="0"/>
                </a:lnTo>
                <a:lnTo>
                  <a:pt x="1158665" y="1139705"/>
                </a:lnTo>
                <a:lnTo>
                  <a:pt x="0" y="1139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5" name="TextBox 45"/>
          <p:cNvSpPr txBox="1"/>
          <p:nvPr/>
        </p:nvSpPr>
        <p:spPr>
          <a:xfrm>
            <a:off x="836804" y="2725114"/>
            <a:ext cx="443745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>
                <a:solidFill>
                  <a:srgbClr val="397D5A"/>
                </a:solidFill>
                <a:latin typeface="Open Sauce Bold"/>
              </a:rPr>
              <a:t>Zaměření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99513" y="6744963"/>
            <a:ext cx="5725919" cy="213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u="none" strike="noStrike" spc="244">
                <a:solidFill>
                  <a:srgbClr val="231F20"/>
                </a:solidFill>
                <a:latin typeface="Open Sauce"/>
              </a:rPr>
              <a:t>Jedním z hlavních cílů je vyplnění volného času našich prarodičů a rodičů, a to s ohledem na jejich fyzické možnosti a sociální potřeby.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89179" y="6322306"/>
            <a:ext cx="346590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>
                <a:solidFill>
                  <a:srgbClr val="397D5A"/>
                </a:solidFill>
                <a:latin typeface="Open Sauce Bold"/>
              </a:rPr>
              <a:t>Prostředí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36804" y="3203639"/>
            <a:ext cx="5022949" cy="2562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49"/>
              </a:lnSpc>
              <a:spcBef>
                <a:spcPct val="0"/>
              </a:spcBef>
            </a:pPr>
            <a:r>
              <a:rPr lang="en-US" sz="2499" spc="244">
                <a:solidFill>
                  <a:srgbClr val="231F20"/>
                </a:solidFill>
                <a:latin typeface="Open Sauce"/>
              </a:rPr>
              <a:t>V rámci projektu bude navázána spolupráce s domovem pro seniory. Jejich klientům bude poskytnut rozmanitý odpolední program.</a:t>
            </a:r>
          </a:p>
        </p:txBody>
      </p:sp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9105555" y="3510346"/>
            <a:ext cx="380297" cy="362766"/>
            <a:chOff x="0" y="0"/>
            <a:chExt cx="587326" cy="5602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35419" y="1355253"/>
            <a:ext cx="1720101" cy="2064402"/>
            <a:chOff x="0" y="0"/>
            <a:chExt cx="2656504" cy="31882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74751" y="3510346"/>
            <a:ext cx="380297" cy="362766"/>
            <a:chOff x="0" y="0"/>
            <a:chExt cx="587326" cy="5602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04615" y="1355253"/>
            <a:ext cx="1720101" cy="2064402"/>
            <a:chOff x="0" y="0"/>
            <a:chExt cx="2656504" cy="31882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42043" y="3510346"/>
            <a:ext cx="380297" cy="362766"/>
            <a:chOff x="0" y="0"/>
            <a:chExt cx="587326" cy="5602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71907" y="1355253"/>
            <a:ext cx="1720101" cy="2064402"/>
            <a:chOff x="0" y="0"/>
            <a:chExt cx="2656504" cy="31882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209335" y="3510346"/>
            <a:ext cx="380297" cy="362766"/>
            <a:chOff x="0" y="0"/>
            <a:chExt cx="587326" cy="5602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7375" cy="560197"/>
            </a:xfrm>
            <a:custGeom>
              <a:avLst/>
              <a:gdLst/>
              <a:ahLst/>
              <a:cxnLst/>
              <a:rect l="l" t="t" r="r" b="b"/>
              <a:pathLst>
                <a:path w="587375" h="560197">
                  <a:moveTo>
                    <a:pt x="0" y="280162"/>
                  </a:moveTo>
                  <a:cubicBezTo>
                    <a:pt x="0" y="125476"/>
                    <a:pt x="131445" y="0"/>
                    <a:pt x="293624" y="0"/>
                  </a:cubicBezTo>
                  <a:cubicBezTo>
                    <a:pt x="455803" y="0"/>
                    <a:pt x="587375" y="125476"/>
                    <a:pt x="587375" y="280162"/>
                  </a:cubicBezTo>
                  <a:cubicBezTo>
                    <a:pt x="587375" y="434848"/>
                    <a:pt x="455803" y="560197"/>
                    <a:pt x="293624" y="560197"/>
                  </a:cubicBezTo>
                  <a:cubicBezTo>
                    <a:pt x="131445" y="560197"/>
                    <a:pt x="0" y="434848"/>
                    <a:pt x="0" y="280162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39199" y="1355253"/>
            <a:ext cx="1720101" cy="2064402"/>
            <a:chOff x="0" y="0"/>
            <a:chExt cx="2656504" cy="31882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56586" cy="3188208"/>
            </a:xfrm>
            <a:custGeom>
              <a:avLst/>
              <a:gdLst/>
              <a:ahLst/>
              <a:cxnLst/>
              <a:rect l="l" t="t" r="r" b="b"/>
              <a:pathLst>
                <a:path w="2656586" h="3188208">
                  <a:moveTo>
                    <a:pt x="1342263" y="0"/>
                  </a:moveTo>
                  <a:cubicBezTo>
                    <a:pt x="587248" y="0"/>
                    <a:pt x="0" y="587248"/>
                    <a:pt x="0" y="1342390"/>
                  </a:cubicBezTo>
                  <a:cubicBezTo>
                    <a:pt x="0" y="1957705"/>
                    <a:pt x="419481" y="2489073"/>
                    <a:pt x="1006729" y="2628900"/>
                  </a:cubicBezTo>
                  <a:cubicBezTo>
                    <a:pt x="1342263" y="3188208"/>
                    <a:pt x="1342263" y="3188208"/>
                    <a:pt x="1342263" y="3188208"/>
                  </a:cubicBezTo>
                  <a:cubicBezTo>
                    <a:pt x="1649857" y="2628900"/>
                    <a:pt x="1649857" y="2628900"/>
                    <a:pt x="1649857" y="2628900"/>
                  </a:cubicBezTo>
                  <a:cubicBezTo>
                    <a:pt x="2237105" y="2489073"/>
                    <a:pt x="2656586" y="1957705"/>
                    <a:pt x="2656586" y="1342390"/>
                  </a:cubicBezTo>
                  <a:cubicBezTo>
                    <a:pt x="2656459" y="587248"/>
                    <a:pt x="2069338" y="0"/>
                    <a:pt x="1342263" y="0"/>
                  </a:cubicBezTo>
                  <a:close/>
                  <a:moveTo>
                    <a:pt x="1342263" y="2461133"/>
                  </a:moveTo>
                  <a:cubicBezTo>
                    <a:pt x="727075" y="2461133"/>
                    <a:pt x="223774" y="1957705"/>
                    <a:pt x="223774" y="1342390"/>
                  </a:cubicBezTo>
                  <a:cubicBezTo>
                    <a:pt x="223774" y="727075"/>
                    <a:pt x="727075" y="223647"/>
                    <a:pt x="1342263" y="223647"/>
                  </a:cubicBezTo>
                  <a:cubicBezTo>
                    <a:pt x="1957451" y="223647"/>
                    <a:pt x="2432812" y="727075"/>
                    <a:pt x="2432812" y="1342390"/>
                  </a:cubicBezTo>
                  <a:cubicBezTo>
                    <a:pt x="2432812" y="1957705"/>
                    <a:pt x="1957451" y="2461133"/>
                    <a:pt x="1342263" y="2461133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157364" y="1713981"/>
            <a:ext cx="974600" cy="988985"/>
          </a:xfrm>
          <a:custGeom>
            <a:avLst/>
            <a:gdLst/>
            <a:ahLst/>
            <a:cxnLst/>
            <a:rect l="l" t="t" r="r" b="b"/>
            <a:pathLst>
              <a:path w="974600" h="988985">
                <a:moveTo>
                  <a:pt x="0" y="0"/>
                </a:moveTo>
                <a:lnTo>
                  <a:pt x="974599" y="0"/>
                </a:lnTo>
                <a:lnTo>
                  <a:pt x="974599" y="988985"/>
                </a:lnTo>
                <a:lnTo>
                  <a:pt x="0" y="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Freeform 20"/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Freeform 21"/>
          <p:cNvSpPr/>
          <p:nvPr/>
        </p:nvSpPr>
        <p:spPr>
          <a:xfrm>
            <a:off x="13562941" y="1713981"/>
            <a:ext cx="967359" cy="1129613"/>
          </a:xfrm>
          <a:custGeom>
            <a:avLst/>
            <a:gdLst/>
            <a:ahLst/>
            <a:cxnLst/>
            <a:rect l="l" t="t" r="r" b="b"/>
            <a:pathLst>
              <a:path w="967359" h="1129613">
                <a:moveTo>
                  <a:pt x="0" y="0"/>
                </a:moveTo>
                <a:lnTo>
                  <a:pt x="967360" y="0"/>
                </a:lnTo>
                <a:lnTo>
                  <a:pt x="967360" y="1129613"/>
                </a:lnTo>
                <a:lnTo>
                  <a:pt x="0" y="1129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22" name="Freeform 22"/>
          <p:cNvSpPr/>
          <p:nvPr/>
        </p:nvSpPr>
        <p:spPr>
          <a:xfrm>
            <a:off x="15823153" y="1766061"/>
            <a:ext cx="1152194" cy="1025453"/>
          </a:xfrm>
          <a:custGeom>
            <a:avLst/>
            <a:gdLst/>
            <a:ahLst/>
            <a:cxnLst/>
            <a:rect l="l" t="t" r="r" b="b"/>
            <a:pathLst>
              <a:path w="1152194" h="1025453">
                <a:moveTo>
                  <a:pt x="0" y="0"/>
                </a:moveTo>
                <a:lnTo>
                  <a:pt x="1152193" y="0"/>
                </a:lnTo>
                <a:lnTo>
                  <a:pt x="1152193" y="1025453"/>
                </a:lnTo>
                <a:lnTo>
                  <a:pt x="0" y="10254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23" name="Freeform 23"/>
          <p:cNvSpPr/>
          <p:nvPr/>
        </p:nvSpPr>
        <p:spPr>
          <a:xfrm>
            <a:off x="8867508" y="1699847"/>
            <a:ext cx="898883" cy="1017254"/>
          </a:xfrm>
          <a:custGeom>
            <a:avLst/>
            <a:gdLst/>
            <a:ahLst/>
            <a:cxnLst/>
            <a:rect l="l" t="t" r="r" b="b"/>
            <a:pathLst>
              <a:path w="898883" h="1017254">
                <a:moveTo>
                  <a:pt x="0" y="0"/>
                </a:moveTo>
                <a:lnTo>
                  <a:pt x="898882" y="0"/>
                </a:lnTo>
                <a:lnTo>
                  <a:pt x="898882" y="1017254"/>
                </a:lnTo>
                <a:lnTo>
                  <a:pt x="0" y="10172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24" name="TextBox 24"/>
          <p:cNvSpPr txBox="1"/>
          <p:nvPr/>
        </p:nvSpPr>
        <p:spPr>
          <a:xfrm>
            <a:off x="1720561" y="1979266"/>
            <a:ext cx="514141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08"/>
              </a:lnSpc>
              <a:spcBef>
                <a:spcPct val="0"/>
              </a:spcBef>
            </a:pPr>
            <a:r>
              <a:rPr lang="en-US" sz="6165" spc="604">
                <a:solidFill>
                  <a:srgbClr val="231F20"/>
                </a:solidFill>
                <a:latin typeface="Codec Pro ExtraBold"/>
              </a:rPr>
              <a:t>Organizace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24270" y="4014827"/>
            <a:ext cx="6714858" cy="244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97"/>
              </a:lnSpc>
              <a:spcBef>
                <a:spcPct val="0"/>
              </a:spcBef>
            </a:pP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Program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bude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probíhat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v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odpoledních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hodinách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. V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jednotlivých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dnech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se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zájemci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o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lekce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mohou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těšit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na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hodiny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jógy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malování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canisterapii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sázení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rostlin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nebo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třeba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jen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posezení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s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blízkými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u </a:t>
            </a:r>
            <a:r>
              <a:rPr lang="en-US" sz="2389" spc="234" dirty="0" err="1">
                <a:solidFill>
                  <a:srgbClr val="231F20"/>
                </a:solidFill>
                <a:latin typeface="Open Sauce"/>
              </a:rPr>
              <a:t>deskových</a:t>
            </a:r>
            <a:r>
              <a:rPr lang="en-US" sz="2389" spc="234" dirty="0">
                <a:solidFill>
                  <a:srgbClr val="231F20"/>
                </a:solidFill>
                <a:latin typeface="Open Sauce"/>
              </a:rPr>
              <a:t> her.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24270" y="3521847"/>
            <a:ext cx="346590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 dirty="0" err="1">
                <a:solidFill>
                  <a:srgbClr val="397D5A"/>
                </a:solidFill>
                <a:latin typeface="Open Sauce Bold"/>
              </a:rPr>
              <a:t>Harmonogram</a:t>
            </a:r>
            <a:endParaRPr lang="en-US" sz="3018" spc="295" dirty="0">
              <a:solidFill>
                <a:srgbClr val="397D5A"/>
              </a:solidFill>
              <a:latin typeface="Open Sauc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24270" y="7158290"/>
            <a:ext cx="6714858" cy="285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7"/>
              </a:lnSpc>
              <a:spcBef>
                <a:spcPct val="0"/>
              </a:spcBef>
            </a:pPr>
            <a:r>
              <a:rPr lang="en-US" sz="2389" u="none" strike="noStrike" spc="234">
                <a:solidFill>
                  <a:srgbClr val="231F20"/>
                </a:solidFill>
                <a:latin typeface="Open Sauce"/>
              </a:rPr>
              <a:t>Náš tým budou tvořit dobrovolníci z řad studentů, primárně zemědělských a lékařských škol, a charitativních center. </a:t>
            </a:r>
          </a:p>
          <a:p>
            <a:pPr marL="0" lvl="0" indent="0" algn="l">
              <a:lnSpc>
                <a:spcPts val="3297"/>
              </a:lnSpc>
              <a:spcBef>
                <a:spcPct val="0"/>
              </a:spcBef>
            </a:pPr>
            <a:r>
              <a:rPr lang="en-US" sz="2389" u="none" strike="noStrike" spc="234">
                <a:solidFill>
                  <a:srgbClr val="231F20"/>
                </a:solidFill>
                <a:latin typeface="Open Sauce"/>
              </a:rPr>
              <a:t>Ti by se během trvání odpoledního programu starali o zúčastněné seniory.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4270" y="6703410"/>
            <a:ext cx="346590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>
                <a:solidFill>
                  <a:srgbClr val="397D5A"/>
                </a:solidFill>
                <a:latin typeface="Open Sauce Bold"/>
              </a:rPr>
              <a:t>Tým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446773" y="4842343"/>
            <a:ext cx="6693247" cy="203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7"/>
              </a:lnSpc>
              <a:spcBef>
                <a:spcPct val="0"/>
              </a:spcBef>
            </a:pPr>
            <a:r>
              <a:rPr lang="en-US" sz="2389" spc="234">
                <a:solidFill>
                  <a:srgbClr val="231F20"/>
                </a:solidFill>
                <a:latin typeface="Open Sauce"/>
              </a:rPr>
              <a:t>Z kapacitních důvodů si bude nutné účast na jednotlivých lekcích rezervovat předem na webových stránkách naší organizace nebo přímo na místě.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18198" y="4358887"/>
            <a:ext cx="346590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>
                <a:solidFill>
                  <a:srgbClr val="397D5A"/>
                </a:solidFill>
                <a:latin typeface="Open Sauce Bold"/>
              </a:rPr>
              <a:t>Rezervace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445977" y="7698896"/>
            <a:ext cx="6792132" cy="162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7"/>
              </a:lnSpc>
            </a:pPr>
            <a:r>
              <a:rPr lang="en-US" sz="2389" spc="234">
                <a:solidFill>
                  <a:srgbClr val="231F20"/>
                </a:solidFill>
                <a:latin typeface="Open Sauce"/>
              </a:rPr>
              <a:t>Vstupné na jednotlivé lekce bude činit  40 Kč, bez rozdílu zaměření lekce.</a:t>
            </a:r>
          </a:p>
          <a:p>
            <a:pPr marL="0" lvl="0" indent="0" algn="l">
              <a:lnSpc>
                <a:spcPts val="3297"/>
              </a:lnSpc>
              <a:spcBef>
                <a:spcPct val="0"/>
              </a:spcBef>
            </a:pPr>
            <a:r>
              <a:rPr lang="en-US" sz="2389" u="none" strike="noStrike" spc="234">
                <a:solidFill>
                  <a:srgbClr val="231F20"/>
                </a:solidFill>
                <a:latin typeface="Open Sauce"/>
              </a:rPr>
              <a:t>Případný doprovod seniora pak zaplatí stejnou symbolickou částku 40 Kč.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18198" y="7234490"/>
            <a:ext cx="3465904" cy="50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5"/>
              </a:lnSpc>
              <a:spcBef>
                <a:spcPct val="0"/>
              </a:spcBef>
            </a:pPr>
            <a:r>
              <a:rPr lang="en-US" sz="3018" spc="295">
                <a:solidFill>
                  <a:srgbClr val="397D5A"/>
                </a:solidFill>
                <a:latin typeface="Open Sauce Bold"/>
              </a:rPr>
              <a:t>Vstupné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11" y="-833767"/>
            <a:ext cx="18731022" cy="11954534"/>
          </a:xfrm>
          <a:custGeom>
            <a:avLst/>
            <a:gdLst/>
            <a:ahLst/>
            <a:cxnLst/>
            <a:rect l="l" t="t" r="r" b="b"/>
            <a:pathLst>
              <a:path w="18731022" h="11954534">
                <a:moveTo>
                  <a:pt x="0" y="0"/>
                </a:moveTo>
                <a:lnTo>
                  <a:pt x="18731022" y="0"/>
                </a:lnTo>
                <a:lnTo>
                  <a:pt x="18731022" y="11954534"/>
                </a:lnTo>
                <a:lnTo>
                  <a:pt x="0" y="11954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2097" b="-209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2443854" y="3786188"/>
            <a:ext cx="2699818" cy="2714625"/>
          </a:xfrm>
          <a:custGeom>
            <a:avLst/>
            <a:gdLst/>
            <a:ahLst/>
            <a:cxnLst/>
            <a:rect l="l" t="t" r="r" b="b"/>
            <a:pathLst>
              <a:path w="2699818" h="2714625">
                <a:moveTo>
                  <a:pt x="0" y="0"/>
                </a:moveTo>
                <a:lnTo>
                  <a:pt x="2699818" y="0"/>
                </a:lnTo>
                <a:lnTo>
                  <a:pt x="2699818" y="2714624"/>
                </a:lnTo>
                <a:lnTo>
                  <a:pt x="0" y="2714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7671420" y="3786188"/>
            <a:ext cx="2714625" cy="2714625"/>
          </a:xfrm>
          <a:custGeom>
            <a:avLst/>
            <a:gdLst/>
            <a:ahLst/>
            <a:cxnLst/>
            <a:rect l="l" t="t" r="r" b="b"/>
            <a:pathLst>
              <a:path w="2714625" h="2714625">
                <a:moveTo>
                  <a:pt x="0" y="0"/>
                </a:moveTo>
                <a:lnTo>
                  <a:pt x="2714625" y="0"/>
                </a:lnTo>
                <a:lnTo>
                  <a:pt x="2714625" y="2714624"/>
                </a:lnTo>
                <a:lnTo>
                  <a:pt x="0" y="2714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3456262" y="3904664"/>
            <a:ext cx="2561503" cy="2477672"/>
          </a:xfrm>
          <a:custGeom>
            <a:avLst/>
            <a:gdLst/>
            <a:ahLst/>
            <a:cxnLst/>
            <a:rect l="l" t="t" r="r" b="b"/>
            <a:pathLst>
              <a:path w="2561503" h="2477672">
                <a:moveTo>
                  <a:pt x="0" y="0"/>
                </a:moveTo>
                <a:lnTo>
                  <a:pt x="2561503" y="0"/>
                </a:lnTo>
                <a:lnTo>
                  <a:pt x="2561503" y="2477672"/>
                </a:lnTo>
                <a:lnTo>
                  <a:pt x="0" y="24776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5990332" y="771525"/>
            <a:ext cx="6307336" cy="148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62"/>
              </a:lnSpc>
              <a:spcBef>
                <a:spcPct val="0"/>
              </a:spcBef>
            </a:pPr>
            <a:r>
              <a:rPr lang="en-US" sz="8088" u="none" strike="noStrike" spc="792">
                <a:solidFill>
                  <a:srgbClr val="FFFFFF"/>
                </a:solidFill>
                <a:latin typeface="Codec Pro ExtraBold"/>
              </a:rPr>
              <a:t>Propagace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68675" y="6707395"/>
            <a:ext cx="1975470" cy="558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599" u="none" strike="noStrike" dirty="0" err="1">
                <a:solidFill>
                  <a:srgbClr val="FFFFFF"/>
                </a:solidFill>
                <a:latin typeface="Open Sauce"/>
              </a:rPr>
              <a:t>Letáčky</a:t>
            </a:r>
            <a:endParaRPr lang="en-US" sz="3599" u="none" strike="noStrike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81570" y="6707395"/>
            <a:ext cx="2462102" cy="558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Open Sauce"/>
              </a:rPr>
              <a:t>Billboardy</a:t>
            </a:r>
            <a:endParaRPr lang="en-US" sz="3599" dirty="0">
              <a:solidFill>
                <a:srgbClr val="FFFFFF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86592" y="6695013"/>
            <a:ext cx="2674590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9"/>
              </a:lnSpc>
              <a:spcBef>
                <a:spcPct val="0"/>
              </a:spcBef>
            </a:pPr>
            <a:r>
              <a:rPr lang="en-US" sz="3599" dirty="0" err="1">
                <a:solidFill>
                  <a:srgbClr val="FFFFFF"/>
                </a:solidFill>
                <a:latin typeface="Open Sauce"/>
              </a:rPr>
              <a:t>S</a:t>
            </a:r>
            <a:r>
              <a:rPr lang="en-US" sz="3599" u="none" strike="noStrike" dirty="0" err="1">
                <a:solidFill>
                  <a:srgbClr val="FFFFFF"/>
                </a:solidFill>
                <a:latin typeface="Open Sauce"/>
              </a:rPr>
              <a:t>ociální</a:t>
            </a:r>
            <a:r>
              <a:rPr lang="en-US" sz="3599" u="none" strike="noStrike" dirty="0">
                <a:solidFill>
                  <a:srgbClr val="FFFFFF"/>
                </a:solidFill>
                <a:latin typeface="Open Sauce"/>
              </a:rPr>
              <a:t> </a:t>
            </a:r>
            <a:r>
              <a:rPr lang="en-US" sz="3599" u="none" strike="noStrike" dirty="0" err="1">
                <a:solidFill>
                  <a:srgbClr val="FFFFFF"/>
                </a:solidFill>
                <a:latin typeface="Open Sauce"/>
              </a:rPr>
              <a:t>sítě</a:t>
            </a:r>
            <a:endParaRPr lang="en-US" sz="3599" u="none" strike="noStrike" dirty="0">
              <a:solidFill>
                <a:srgbClr val="FFFFFF"/>
              </a:solidFill>
              <a:latin typeface="Open Sauce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53400" y="5040096"/>
            <a:ext cx="1943224" cy="994628"/>
          </a:xfrm>
          <a:custGeom>
            <a:avLst/>
            <a:gdLst/>
            <a:ahLst/>
            <a:cxnLst/>
            <a:rect l="l" t="t" r="r" b="b"/>
            <a:pathLst>
              <a:path w="1943224" h="994628">
                <a:moveTo>
                  <a:pt x="0" y="0"/>
                </a:moveTo>
                <a:lnTo>
                  <a:pt x="1943223" y="0"/>
                </a:lnTo>
                <a:lnTo>
                  <a:pt x="1943223" y="994628"/>
                </a:lnTo>
                <a:lnTo>
                  <a:pt x="0" y="994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6596044" y="4621028"/>
            <a:ext cx="47625" cy="4637272"/>
            <a:chOff x="0" y="0"/>
            <a:chExt cx="12543" cy="1221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44331" y="4621028"/>
            <a:ext cx="47625" cy="4637272"/>
            <a:chOff x="0" y="0"/>
            <a:chExt cx="12543" cy="12213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257744" y="4824490"/>
            <a:ext cx="1275150" cy="1210234"/>
          </a:xfrm>
          <a:custGeom>
            <a:avLst/>
            <a:gdLst/>
            <a:ahLst/>
            <a:cxnLst/>
            <a:rect l="l" t="t" r="r" b="b"/>
            <a:pathLst>
              <a:path w="1275150" h="1210234">
                <a:moveTo>
                  <a:pt x="0" y="0"/>
                </a:moveTo>
                <a:lnTo>
                  <a:pt x="1275150" y="0"/>
                </a:lnTo>
                <a:lnTo>
                  <a:pt x="1275150" y="1210234"/>
                </a:lnTo>
                <a:lnTo>
                  <a:pt x="0" y="12102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>
            <a:off x="733940" y="478294"/>
            <a:ext cx="16797550" cy="3762522"/>
          </a:xfrm>
          <a:custGeom>
            <a:avLst/>
            <a:gdLst/>
            <a:ahLst/>
            <a:cxnLst/>
            <a:rect l="l" t="t" r="r" b="b"/>
            <a:pathLst>
              <a:path w="16797550" h="3762522">
                <a:moveTo>
                  <a:pt x="0" y="0"/>
                </a:moveTo>
                <a:lnTo>
                  <a:pt x="16797550" y="0"/>
                </a:lnTo>
                <a:lnTo>
                  <a:pt x="16797550" y="3762522"/>
                </a:lnTo>
                <a:lnTo>
                  <a:pt x="0" y="3762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</a:blip>
            <a:stretch>
              <a:fillRect t="-17994" b="-17944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Freeform 15"/>
          <p:cNvSpPr/>
          <p:nvPr/>
        </p:nvSpPr>
        <p:spPr>
          <a:xfrm>
            <a:off x="13758881" y="4957957"/>
            <a:ext cx="1471810" cy="1158906"/>
          </a:xfrm>
          <a:custGeom>
            <a:avLst/>
            <a:gdLst/>
            <a:ahLst/>
            <a:cxnLst/>
            <a:rect l="l" t="t" r="r" b="b"/>
            <a:pathLst>
              <a:path w="1471810" h="1158906">
                <a:moveTo>
                  <a:pt x="0" y="0"/>
                </a:moveTo>
                <a:lnTo>
                  <a:pt x="1471810" y="0"/>
                </a:lnTo>
                <a:lnTo>
                  <a:pt x="1471810" y="1158905"/>
                </a:lnTo>
                <a:lnTo>
                  <a:pt x="0" y="11589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TextBox 16"/>
          <p:cNvSpPr txBox="1"/>
          <p:nvPr/>
        </p:nvSpPr>
        <p:spPr>
          <a:xfrm>
            <a:off x="3156270" y="1563332"/>
            <a:ext cx="12564986" cy="154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02"/>
              </a:lnSpc>
              <a:spcBef>
                <a:spcPct val="0"/>
              </a:spcBef>
            </a:pPr>
            <a:r>
              <a:rPr lang="en-US" sz="8335" spc="816">
                <a:solidFill>
                  <a:srgbClr val="FFFFFF"/>
                </a:solidFill>
                <a:latin typeface="Codec Pro ExtraBold"/>
              </a:rPr>
              <a:t>SPONZOŘI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72400" y="6226597"/>
            <a:ext cx="2732632" cy="45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17"/>
              </a:lnSpc>
              <a:spcBef>
                <a:spcPct val="0"/>
              </a:spcBef>
            </a:pPr>
            <a:r>
              <a:rPr lang="en-US" sz="2693" u="none" strike="noStrike" spc="263" dirty="0" err="1">
                <a:solidFill>
                  <a:srgbClr val="231F20"/>
                </a:solidFill>
                <a:latin typeface="Open Sauce Bold"/>
              </a:rPr>
              <a:t>Dotace</a:t>
            </a:r>
            <a:endParaRPr lang="en-US" sz="2693" u="none" strike="noStrike" spc="263" dirty="0">
              <a:solidFill>
                <a:srgbClr val="231F20"/>
              </a:solidFill>
              <a:latin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43650" y="6190227"/>
            <a:ext cx="4104694" cy="9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717"/>
              </a:lnSpc>
              <a:spcBef>
                <a:spcPct val="0"/>
              </a:spcBef>
            </a:pPr>
            <a:r>
              <a:rPr lang="en-US" sz="2693" u="none" strike="noStrike" spc="263">
                <a:solidFill>
                  <a:srgbClr val="231F20"/>
                </a:solidFill>
                <a:latin typeface="Open Sauce Bold"/>
              </a:rPr>
              <a:t>EPP - </a:t>
            </a:r>
          </a:p>
          <a:p>
            <a:pPr marL="0" lvl="1" indent="0" algn="ctr">
              <a:lnSpc>
                <a:spcPts val="3717"/>
              </a:lnSpc>
              <a:spcBef>
                <a:spcPct val="0"/>
              </a:spcBef>
            </a:pPr>
            <a:r>
              <a:rPr lang="en-US" sz="2693" u="none" strike="noStrike" spc="263">
                <a:solidFill>
                  <a:srgbClr val="231F20"/>
                </a:solidFill>
                <a:latin typeface="Open Sauce Bold"/>
              </a:rPr>
              <a:t>Pomáhej pohybem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39731" y="6226597"/>
            <a:ext cx="3143570" cy="45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93" spc="263">
                <a:solidFill>
                  <a:srgbClr val="231F20"/>
                </a:solidFill>
                <a:latin typeface="Open Sauce Bold"/>
              </a:rPr>
              <a:t>Donio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61319" y="7367151"/>
            <a:ext cx="4468000" cy="265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Mobilní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aplikace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EPP je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nástroj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díky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kterému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ať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už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běháte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jezdíte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na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kole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nebo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chodíte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na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procházky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máte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svou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aktivitou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a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energií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možnost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určovat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,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které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projekty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a v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jaké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výši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má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Nadace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ČEZ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finančně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1944" spc="190" dirty="0" err="1">
                <a:solidFill>
                  <a:srgbClr val="231F20"/>
                </a:solidFill>
                <a:latin typeface="Open Sauce"/>
              </a:rPr>
              <a:t>podpořit</a:t>
            </a:r>
            <a:r>
              <a:rPr lang="en-US" sz="1944" spc="190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0487" y="7091809"/>
            <a:ext cx="4468000" cy="131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1944" spc="190">
                <a:solidFill>
                  <a:srgbClr val="231F20"/>
                </a:solidFill>
                <a:latin typeface="Open Sauce"/>
              </a:rPr>
              <a:t>Dotace Evropské unie, České republiky, Moravskoslezského kraje či města, ve kterém se domov nachází.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39656" y="6738501"/>
            <a:ext cx="4468000" cy="331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1944" spc="190">
                <a:solidFill>
                  <a:srgbClr val="231F20"/>
                </a:solidFill>
                <a:latin typeface="Open Sauce"/>
              </a:rPr>
              <a:t>Donio je platforma pro všechny, kteří chtějí změnit svůj nebo něčí životní příběh. </a:t>
            </a:r>
          </a:p>
          <a:p>
            <a:pPr algn="ctr">
              <a:lnSpc>
                <a:spcPts val="2683"/>
              </a:lnSpc>
            </a:pPr>
            <a:r>
              <a:rPr lang="en-US" sz="1944" spc="190">
                <a:solidFill>
                  <a:srgbClr val="231F20"/>
                </a:solidFill>
                <a:latin typeface="Open Sauce"/>
              </a:rPr>
              <a:t> Můžete přispět ať už se jedná o sbírku na komunitní zahradu, výdaje spojené s drahou léčbou nebo o nápad na podnikání. </a:t>
            </a:r>
          </a:p>
          <a:p>
            <a:pPr algn="ctr">
              <a:lnSpc>
                <a:spcPts val="2683"/>
              </a:lnSpc>
            </a:pPr>
            <a:r>
              <a:rPr lang="en-US" sz="1944" spc="190">
                <a:solidFill>
                  <a:srgbClr val="231F20"/>
                </a:solidFill>
                <a:latin typeface="Open Sauce"/>
              </a:rPr>
              <a:t>Zakladatel dostane vždy 100 % vybrané částky. 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426415" y="3329162"/>
            <a:ext cx="1941109" cy="966424"/>
            <a:chOff x="0" y="0"/>
            <a:chExt cx="532248" cy="2649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2248" cy="264991"/>
            </a:xfrm>
            <a:custGeom>
              <a:avLst/>
              <a:gdLst/>
              <a:ahLst/>
              <a:cxnLst/>
              <a:rect l="l" t="t" r="r" b="b"/>
              <a:pathLst>
                <a:path w="532248" h="264991">
                  <a:moveTo>
                    <a:pt x="0" y="0"/>
                  </a:moveTo>
                  <a:lnTo>
                    <a:pt x="532248" y="0"/>
                  </a:lnTo>
                  <a:lnTo>
                    <a:pt x="532248" y="264991"/>
                  </a:lnTo>
                  <a:lnTo>
                    <a:pt x="0" y="264991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32248" cy="312616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Reklama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8586" y="4468382"/>
            <a:ext cx="14170829" cy="3084232"/>
            <a:chOff x="0" y="0"/>
            <a:chExt cx="18894439" cy="4112309"/>
          </a:xfrm>
        </p:grpSpPr>
        <p:sp>
          <p:nvSpPr>
            <p:cNvPr id="7" name="AutoShape 7"/>
            <p:cNvSpPr/>
            <p:nvPr/>
          </p:nvSpPr>
          <p:spPr>
            <a:xfrm flipV="1">
              <a:off x="21" y="12268"/>
              <a:ext cx="18894396" cy="32456"/>
            </a:xfrm>
            <a:prstGeom prst="line">
              <a:avLst/>
            </a:prstGeom>
            <a:ln w="2453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AutoShape 8"/>
            <p:cNvSpPr/>
            <p:nvPr/>
          </p:nvSpPr>
          <p:spPr>
            <a:xfrm>
              <a:off x="21" y="2056155"/>
              <a:ext cx="18894396" cy="0"/>
            </a:xfrm>
            <a:prstGeom prst="line">
              <a:avLst/>
            </a:prstGeom>
            <a:ln w="2453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AutoShape 9"/>
            <p:cNvSpPr/>
            <p:nvPr/>
          </p:nvSpPr>
          <p:spPr>
            <a:xfrm>
              <a:off x="21" y="4067585"/>
              <a:ext cx="18894396" cy="32456"/>
            </a:xfrm>
            <a:prstGeom prst="line">
              <a:avLst/>
            </a:prstGeom>
            <a:ln w="24536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35449" y="3643749"/>
            <a:ext cx="3317970" cy="6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6"/>
              </a:lnSpc>
              <a:spcBef>
                <a:spcPct val="0"/>
              </a:spcBef>
            </a:pPr>
            <a:r>
              <a:rPr lang="en-US" sz="4440" u="none" strike="noStrike" spc="155">
                <a:solidFill>
                  <a:srgbClr val="040506"/>
                </a:solidFill>
                <a:latin typeface="Codec Pro ExtraBold"/>
              </a:rPr>
              <a:t>Výdaje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365559" y="4714407"/>
            <a:ext cx="3267925" cy="1086184"/>
            <a:chOff x="0" y="0"/>
            <a:chExt cx="896058" cy="2978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6058" cy="297829"/>
            </a:xfrm>
            <a:custGeom>
              <a:avLst/>
              <a:gdLst/>
              <a:ahLst/>
              <a:cxnLst/>
              <a:rect l="l" t="t" r="r" b="b"/>
              <a:pathLst>
                <a:path w="896058" h="297829">
                  <a:moveTo>
                    <a:pt x="0" y="0"/>
                  </a:moveTo>
                  <a:lnTo>
                    <a:pt x="896058" y="0"/>
                  </a:lnTo>
                  <a:lnTo>
                    <a:pt x="896058" y="297829"/>
                  </a:lnTo>
                  <a:lnTo>
                    <a:pt x="0" y="297829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96058" cy="345454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Prvotní vklad </a:t>
              </a:r>
            </a:p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(před zahájením)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65559" y="6206602"/>
            <a:ext cx="3267925" cy="1107262"/>
            <a:chOff x="0" y="0"/>
            <a:chExt cx="896058" cy="3036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6058" cy="303609"/>
            </a:xfrm>
            <a:custGeom>
              <a:avLst/>
              <a:gdLst/>
              <a:ahLst/>
              <a:cxnLst/>
              <a:rect l="l" t="t" r="r" b="b"/>
              <a:pathLst>
                <a:path w="896058" h="303609">
                  <a:moveTo>
                    <a:pt x="0" y="0"/>
                  </a:moveTo>
                  <a:lnTo>
                    <a:pt x="896058" y="0"/>
                  </a:lnTo>
                  <a:lnTo>
                    <a:pt x="896058" y="303609"/>
                  </a:lnTo>
                  <a:lnTo>
                    <a:pt x="0" y="303609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96058" cy="351234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Měsíční rozpočet</a:t>
              </a:r>
            </a:p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(po spuštění)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1900" y="940486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8" name="Group 18"/>
          <p:cNvGrpSpPr/>
          <p:nvPr/>
        </p:nvGrpSpPr>
        <p:grpSpPr>
          <a:xfrm>
            <a:off x="10776043" y="-2524707"/>
            <a:ext cx="3964049" cy="396404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178318" y="-6358537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2" name="Group 22"/>
          <p:cNvGrpSpPr/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83517" y="3316388"/>
            <a:ext cx="1941109" cy="991972"/>
            <a:chOff x="0" y="0"/>
            <a:chExt cx="532248" cy="27199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2248" cy="271996"/>
            </a:xfrm>
            <a:custGeom>
              <a:avLst/>
              <a:gdLst/>
              <a:ahLst/>
              <a:cxnLst/>
              <a:rect l="l" t="t" r="r" b="b"/>
              <a:pathLst>
                <a:path w="532248" h="271996">
                  <a:moveTo>
                    <a:pt x="0" y="0"/>
                  </a:moveTo>
                  <a:lnTo>
                    <a:pt x="532248" y="0"/>
                  </a:lnTo>
                  <a:lnTo>
                    <a:pt x="532248" y="271996"/>
                  </a:lnTo>
                  <a:lnTo>
                    <a:pt x="0" y="27199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32248" cy="319621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u="none" strike="noStrike" dirty="0" err="1">
                  <a:solidFill>
                    <a:srgbClr val="FDFBFB"/>
                  </a:solidFill>
                  <a:latin typeface="Open Sauce Italics"/>
                </a:rPr>
                <a:t>Materiál</a:t>
              </a:r>
              <a:r>
                <a:rPr lang="en-US" sz="2400" u="none" strike="noStrike" dirty="0">
                  <a:solidFill>
                    <a:srgbClr val="FDFBFB"/>
                  </a:solidFill>
                  <a:latin typeface="Open Sauce Italics"/>
                </a:rPr>
                <a:t>, </a:t>
              </a:r>
              <a:r>
                <a:rPr lang="en-US" sz="2400" u="none" strike="noStrike" dirty="0" err="1">
                  <a:solidFill>
                    <a:srgbClr val="FDFBFB"/>
                  </a:solidFill>
                  <a:latin typeface="Open Sauce Italics"/>
                </a:rPr>
                <a:t>vybavení</a:t>
              </a:r>
              <a:endParaRPr lang="en-US" sz="2400" u="none" strike="noStrike" dirty="0">
                <a:solidFill>
                  <a:srgbClr val="FDFBFB"/>
                </a:solidFill>
                <a:latin typeface="Open Sauce Itali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228035" y="3341936"/>
            <a:ext cx="2203285" cy="966424"/>
            <a:chOff x="0" y="0"/>
            <a:chExt cx="604136" cy="2649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04136" cy="264991"/>
            </a:xfrm>
            <a:custGeom>
              <a:avLst/>
              <a:gdLst/>
              <a:ahLst/>
              <a:cxnLst/>
              <a:rect l="l" t="t" r="r" b="b"/>
              <a:pathLst>
                <a:path w="604136" h="264991">
                  <a:moveTo>
                    <a:pt x="0" y="0"/>
                  </a:moveTo>
                  <a:lnTo>
                    <a:pt x="604136" y="0"/>
                  </a:lnTo>
                  <a:lnTo>
                    <a:pt x="604136" y="264991"/>
                  </a:lnTo>
                  <a:lnTo>
                    <a:pt x="0" y="264991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604136" cy="312616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Celkem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943553" y="5040647"/>
            <a:ext cx="1621036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  <a:spcBef>
                <a:spcPct val="0"/>
              </a:spcBef>
            </a:pPr>
            <a:r>
              <a:rPr lang="en-US" sz="2599">
                <a:solidFill>
                  <a:srgbClr val="040506"/>
                </a:solidFill>
                <a:latin typeface="Open Sauce"/>
              </a:rPr>
              <a:t>193 654,8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041717" y="5040647"/>
            <a:ext cx="63430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  <a:spcBef>
                <a:spcPct val="0"/>
              </a:spcBef>
            </a:pPr>
            <a:r>
              <a:rPr lang="en-US" sz="2599">
                <a:solidFill>
                  <a:srgbClr val="040506"/>
                </a:solidFill>
                <a:latin typeface="Open Sauce"/>
              </a:rPr>
              <a:t>735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104966" y="3316388"/>
            <a:ext cx="1941109" cy="991972"/>
            <a:chOff x="0" y="0"/>
            <a:chExt cx="532248" cy="27199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32248" cy="271996"/>
            </a:xfrm>
            <a:custGeom>
              <a:avLst/>
              <a:gdLst/>
              <a:ahLst/>
              <a:cxnLst/>
              <a:rect l="l" t="t" r="r" b="b"/>
              <a:pathLst>
                <a:path w="532248" h="271996">
                  <a:moveTo>
                    <a:pt x="0" y="0"/>
                  </a:moveTo>
                  <a:lnTo>
                    <a:pt x="532248" y="0"/>
                  </a:lnTo>
                  <a:lnTo>
                    <a:pt x="532248" y="271996"/>
                  </a:lnTo>
                  <a:lnTo>
                    <a:pt x="0" y="271996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32248" cy="319621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FDFBFB"/>
                  </a:solidFill>
                  <a:latin typeface="Open Sauce Italics"/>
                </a:rPr>
                <a:t>Služby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011245" y="5040647"/>
            <a:ext cx="11370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  <a:spcBef>
                <a:spcPct val="0"/>
              </a:spcBef>
            </a:pPr>
            <a:r>
              <a:rPr lang="en-US" sz="2599">
                <a:solidFill>
                  <a:srgbClr val="040506"/>
                </a:solidFill>
                <a:latin typeface="Open Sauce"/>
              </a:rPr>
              <a:t>-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23102" y="6543380"/>
            <a:ext cx="1461939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  <a:spcBef>
                <a:spcPct val="0"/>
              </a:spcBef>
            </a:pPr>
            <a:r>
              <a:rPr lang="en-US" sz="2599">
                <a:solidFill>
                  <a:srgbClr val="040506"/>
                </a:solidFill>
                <a:latin typeface="Open Sauce"/>
              </a:rPr>
              <a:t>2 760,45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32608" y="6543380"/>
            <a:ext cx="88582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  <a:spcBef>
                <a:spcPct val="0"/>
              </a:spcBef>
            </a:pPr>
            <a:r>
              <a:rPr lang="en-US" sz="2599">
                <a:solidFill>
                  <a:srgbClr val="040506"/>
                </a:solidFill>
                <a:latin typeface="Open Sauce"/>
              </a:rPr>
              <a:t>1 936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91256" y="8397193"/>
            <a:ext cx="2195892" cy="6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6"/>
              </a:lnSpc>
              <a:spcBef>
                <a:spcPct val="0"/>
              </a:spcBef>
            </a:pPr>
            <a:r>
              <a:rPr lang="en-US" sz="4440" u="none" strike="noStrike" spc="155" dirty="0" err="1">
                <a:solidFill>
                  <a:srgbClr val="040506"/>
                </a:solidFill>
                <a:latin typeface="Codec Pro ExtraBold"/>
              </a:rPr>
              <a:t>Příjmy</a:t>
            </a:r>
            <a:r>
              <a:rPr lang="en-US" sz="4440" u="none" strike="noStrike" spc="155" dirty="0">
                <a:solidFill>
                  <a:srgbClr val="040506"/>
                </a:solidFill>
                <a:latin typeface="Codec Pro ExtraBold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074215" y="8447845"/>
            <a:ext cx="2037809" cy="50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6"/>
              </a:lnSpc>
              <a:spcBef>
                <a:spcPct val="0"/>
              </a:spcBef>
            </a:pPr>
            <a:r>
              <a:rPr lang="en-US" sz="3150">
                <a:solidFill>
                  <a:srgbClr val="040506"/>
                </a:solidFill>
                <a:latin typeface="Open Sauce"/>
              </a:rPr>
              <a:t>17 600 Kč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8410" y="8989585"/>
            <a:ext cx="1617142" cy="38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470" dirty="0">
                <a:solidFill>
                  <a:srgbClr val="040506"/>
                </a:solidFill>
                <a:latin typeface="Open Sauce"/>
              </a:rPr>
              <a:t>(</a:t>
            </a:r>
            <a:r>
              <a:rPr lang="en-US" sz="2470" dirty="0" err="1">
                <a:solidFill>
                  <a:srgbClr val="040506"/>
                </a:solidFill>
                <a:latin typeface="Open Sauce"/>
              </a:rPr>
              <a:t>měsíčně</a:t>
            </a:r>
            <a:r>
              <a:rPr lang="en-US" sz="2470" dirty="0">
                <a:solidFill>
                  <a:srgbClr val="040506"/>
                </a:solidFill>
                <a:latin typeface="Open Sauce"/>
              </a:rPr>
              <a:t>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961511" y="6554931"/>
            <a:ext cx="870916" cy="41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40506"/>
                </a:solidFill>
                <a:latin typeface="Open Sauce"/>
              </a:rPr>
              <a:t>5000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29424" y="5040647"/>
            <a:ext cx="401528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40506"/>
                </a:solidFill>
                <a:latin typeface="Open Sauce"/>
              </a:rPr>
              <a:t>194 389,8 Kč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329424" y="6543380"/>
            <a:ext cx="4015285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7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40506"/>
                </a:solidFill>
                <a:latin typeface="Open Sauce"/>
              </a:rPr>
              <a:t>9 696,45 Kč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770785" y="8397193"/>
            <a:ext cx="1262442" cy="65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96"/>
              </a:lnSpc>
              <a:spcBef>
                <a:spcPct val="0"/>
              </a:spcBef>
            </a:pPr>
            <a:r>
              <a:rPr lang="en-US" sz="4440" spc="155">
                <a:solidFill>
                  <a:srgbClr val="040506"/>
                </a:solidFill>
                <a:latin typeface="Codec Pro ExtraBold"/>
              </a:rPr>
              <a:t>Zisk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662859" y="8989585"/>
            <a:ext cx="1565176" cy="38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1"/>
              </a:lnSpc>
              <a:spcBef>
                <a:spcPct val="0"/>
              </a:spcBef>
            </a:pPr>
            <a:r>
              <a:rPr lang="en-US" sz="2470" dirty="0">
                <a:solidFill>
                  <a:srgbClr val="040506"/>
                </a:solidFill>
                <a:latin typeface="Open Sauce"/>
              </a:rPr>
              <a:t>(</a:t>
            </a:r>
            <a:r>
              <a:rPr lang="en-US" sz="2470" dirty="0" err="1">
                <a:solidFill>
                  <a:srgbClr val="040506"/>
                </a:solidFill>
                <a:latin typeface="Open Sauce"/>
              </a:rPr>
              <a:t>měsíčně</a:t>
            </a:r>
            <a:r>
              <a:rPr lang="en-US" sz="2470" dirty="0">
                <a:solidFill>
                  <a:srgbClr val="040506"/>
                </a:solidFill>
                <a:latin typeface="Open Sauce"/>
              </a:rPr>
              <a:t>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549359" y="8447845"/>
            <a:ext cx="2381467" cy="50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96"/>
              </a:lnSpc>
              <a:spcBef>
                <a:spcPct val="0"/>
              </a:spcBef>
            </a:pPr>
            <a:r>
              <a:rPr lang="en-US" sz="3150">
                <a:solidFill>
                  <a:srgbClr val="040506"/>
                </a:solidFill>
                <a:latin typeface="Open Sauce"/>
              </a:rPr>
              <a:t>7 903,55 </a:t>
            </a:r>
            <a:r>
              <a:rPr lang="en-US" sz="3150" u="none" strike="noStrike">
                <a:solidFill>
                  <a:srgbClr val="040506"/>
                </a:solidFill>
                <a:latin typeface="Open Sauce"/>
              </a:rPr>
              <a:t>Kč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22371" y="1306288"/>
            <a:ext cx="6144126" cy="9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76"/>
              </a:lnSpc>
              <a:spcBef>
                <a:spcPct val="0"/>
              </a:spcBef>
            </a:pPr>
            <a:r>
              <a:rPr lang="en-US" sz="6440" spc="225">
                <a:solidFill>
                  <a:srgbClr val="040506"/>
                </a:solidFill>
                <a:latin typeface="Codec Pro ExtraBold"/>
              </a:rPr>
              <a:t>Finanční plán</a:t>
            </a:r>
          </a:p>
        </p:txBody>
      </p:sp>
    </p:spTree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506</Words>
  <Application>Microsoft Office PowerPoint</Application>
  <PresentationFormat>Vlastní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Open Sauce</vt:lpstr>
      <vt:lpstr>Open Sauce Italics</vt:lpstr>
      <vt:lpstr>Montserrat Light Bold</vt:lpstr>
      <vt:lpstr>Open Sauce Bold</vt:lpstr>
      <vt:lpstr>Codec Pro ExtraBold</vt:lpstr>
      <vt:lpstr>Montserrat Light</vt:lpstr>
      <vt:lpstr>Calibri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Tým Tichá zahrada</dc:title>
  <cp:lastModifiedBy>Veronika Vajdová</cp:lastModifiedBy>
  <cp:revision>3</cp:revision>
  <dcterms:created xsi:type="dcterms:W3CDTF">2006-08-16T00:00:00Z</dcterms:created>
  <dcterms:modified xsi:type="dcterms:W3CDTF">2024-05-04T17:15:06Z</dcterms:modified>
  <dc:identifier>DAGCLlousiw</dc:identifier>
</cp:coreProperties>
</file>