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14" r:id="rId5"/>
    <p:sldId id="315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6C"/>
    <a:srgbClr val="C0A731"/>
    <a:srgbClr val="090701"/>
    <a:srgbClr val="C1A731"/>
    <a:srgbClr val="0E0A02"/>
    <a:srgbClr val="C45337"/>
    <a:srgbClr val="F7F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4FFC2-2F60-469A-B23B-023B5A394400}" v="373" dt="2024-04-22T17:19:37.879"/>
    <p1510:client id="{6C5B48EB-F1CC-857F-5FBE-6E1680C5EB41}" v="7" dt="2024-04-22T12:40:15.414"/>
    <p1510:client id="{A3718A9A-DE32-5D6F-9C5E-5B5860E86861}" v="13" dt="2024-04-22T14:28:23.353"/>
    <p1510:client id="{C1EB5994-4174-BC29-5043-2FD21788DEA5}" v="14" dt="2024-04-22T14:15:09.327"/>
    <p1510:client id="{CA5148A7-02F7-D719-64CA-D0D98BEE4859}" v="86" dt="2024-04-22T17:15:38.780"/>
    <p1510:client id="{D93597E7-09CB-B454-DB76-1690100FCF3E}" v="4" dt="2024-04-22T12:42:05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07E45-0EA4-2ED9-085F-FFEF3D5B3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8E1774-31D4-9225-BD65-352358C86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E80AE3-1CAA-FDCD-A602-B048954F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0395BA-77E3-1326-EE20-F7711510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FB2611-C5CC-468A-EBDD-8156DD54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70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4B757-E8EA-66C6-D352-4704200A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317D89-84FC-4B68-7513-C28958AB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40F7D-825A-5F57-6D95-2EC90C2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66BB6A-7A9D-3040-8A6F-3F17BCE4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ED3932-1FB7-600A-C819-97D7A27A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26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7D6DC4F-C819-CB87-613B-ACA6CBBEB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1E78EC-081E-3DAE-C537-5C6CE610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5C37B4-02BD-9A56-E266-D716C9A4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01B055-BE06-0CBE-CFD8-41A22E83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C138C3-F744-AEC3-BEB5-29B088C5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0F208-9675-A1DB-EBD2-B846019E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19F4D-5F37-EC94-45D6-E8EFEA40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429F8E-732E-7B36-D789-313980C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84AE47-7477-1E95-B62F-86173BD9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37E91A-5B81-D686-33EB-359288B8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8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02626-E30C-17D9-349F-CFC20B15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089378-5453-55D5-2FFB-F45F8BEA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92529-22B4-28B8-4DB9-C9F72E7A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EC445-717A-C82D-7CB6-E354E8D6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7FD7A6-9116-988A-EE5B-62E3306B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9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A6ECD-06F4-0E04-CC59-93FC437B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03161-FFD7-15D1-594C-115BE6355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9BB91D-BC0C-1D91-E5CC-12B6F68E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1B3176-2194-9EB1-5FDF-00946F42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02A734-1D1D-5D10-5475-C920FE87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DD0BCA-4759-8BC5-A90D-08A6175C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0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A8D30-D7FD-B3F1-AC36-A875D01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47482F-9F3C-AB87-2B14-F414666F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BED0F4-8118-36FB-74D7-AC53CBC4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664385-A7EF-09E9-32F5-2A807754E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02E025-82CC-5F3E-29B7-1722CB287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E35762-F581-D06D-417D-233A4600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B8354F-1B79-9017-72D7-48DFA8BE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D946D3-A267-E4C3-8759-49E38FEB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9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D967C-9CBD-3F2D-5EC7-C01630B6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0C748E-2BBD-77E1-62FC-D60E7B88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DB115D-B35B-E479-8B70-E7515693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31FEAA-EC8C-EC03-994E-F5BC9C6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6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8241F3-21F2-8F2A-414D-AC71F818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86DF43-8C66-E9B9-FB00-8AEB5C1C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36EB6-1AA7-1151-344A-8FFC9194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9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ABEBA-C89C-799B-EC8D-4BD62100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86C7A-D0D9-FB83-4AFE-C0E4E6C3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611C59-2291-34BF-4015-74F66A84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8A093F-420B-F32F-4E97-05CB14A6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506F3D-DC6F-665C-ABBC-6C4177D5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ED2E37-0D32-8B9D-0ED9-710EA1C9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7E902-D97D-C5FD-116E-FEAD33B9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F77209-E567-5837-D10D-DCA9942AF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BF3CB6-92B9-531C-32EF-17479CBE2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BDFEE5-7685-9D0E-BCCC-FF40DCD0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2C5320-4E1D-AB17-F28A-7B1C51A4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96595A-0324-DC7D-2D1C-E5DD2A63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5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3324BF-1D75-4D49-13BF-A5743287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4845A2-BA29-7F21-224D-7C054AB5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3C9285-16F3-F007-F841-02E214204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7814B-848F-4283-A9A6-EDC3AF099F34}" type="datetimeFigureOut">
              <a:rPr lang="cs-CZ" smtClean="0"/>
              <a:t>18.6.2024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606D4D-3D3D-273D-B598-60A688C5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0E91D7-008A-4EF2-1FAC-F9CF4139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C58AA-C4B2-4E6F-8EB2-A795D4FF8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6.svg"/><Relationship Id="rId12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5.svg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28.jpe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hyperlink" Target="https://jazgym-my.sharepoint.com/:w:/g/personal/kurcovat_jazgym_cz/EQ_onRpuczlMkLn1AJm5InoB6o10r5W4oauDaYtQpOPqTA?e=STU4A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svg"/><Relationship Id="rId5" Type="http://schemas.openxmlformats.org/officeDocument/2006/relationships/image" Target="../media/image5.sv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Zástupný obsah 13" descr="Radioactive Symbol">
                <a:extLst>
                  <a:ext uri="{FF2B5EF4-FFF2-40B4-BE49-F238E27FC236}">
                    <a16:creationId xmlns:a16="http://schemas.microsoft.com/office/drawing/2014/main" id="{399508BE-26F9-27DE-1D88-363F25F78E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092606"/>
                  </p:ext>
                </p:extLst>
              </p:nvPr>
            </p:nvGraphicFramePr>
            <p:xfrm>
              <a:off x="-3470737" y="-1074949"/>
              <a:ext cx="9566737" cy="816154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566737" cy="8161549"/>
                    </a:xfrm>
                    <a:prstGeom prst="rect">
                      <a:avLst/>
                    </a:prstGeom>
                  </am3d:spPr>
                  <am3d:camera>
                    <am3d:pos x="0" y="0" z="666854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00001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218629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Zástupný obsah 13" descr="Radioactive Symbol">
                <a:extLst>
                  <a:ext uri="{FF2B5EF4-FFF2-40B4-BE49-F238E27FC236}">
                    <a16:creationId xmlns:a16="http://schemas.microsoft.com/office/drawing/2014/main" id="{399508BE-26F9-27DE-1D88-363F25F78E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470737" y="-1074949"/>
                <a:ext cx="9566737" cy="8161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493BF39A-E2FA-C4C0-B9AE-ED934C76F83E}"/>
              </a:ext>
            </a:extLst>
          </p:cNvPr>
          <p:cNvSpPr txBox="1"/>
          <p:nvPr/>
        </p:nvSpPr>
        <p:spPr>
          <a:xfrm>
            <a:off x="5557520" y="101042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80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Jsme</a:t>
            </a:r>
            <a:endParaRPr lang="cs-CZ" sz="7200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CE970C-8B5D-51F0-798A-6C8047F124A4}"/>
              </a:ext>
            </a:extLst>
          </p:cNvPr>
          <p:cNvSpPr txBox="1"/>
          <p:nvPr/>
        </p:nvSpPr>
        <p:spPr>
          <a:xfrm>
            <a:off x="5786120" y="2405660"/>
            <a:ext cx="5994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72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radioaktivní?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AD1753-1F2B-A62F-B62F-A82BECAB9537}"/>
              </a:ext>
            </a:extLst>
          </p:cNvPr>
          <p:cNvSpPr txBox="1"/>
          <p:nvPr/>
        </p:nvSpPr>
        <p:spPr>
          <a:xfrm>
            <a:off x="5786120" y="4060914"/>
            <a:ext cx="359664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Veronika </a:t>
            </a:r>
            <a:r>
              <a:rPr lang="cs-CZ" sz="2400" b="1" err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Chmelářová</a:t>
            </a:r>
            <a:r>
              <a:rPr lang="cs-CZ" sz="24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cs-CZ" b="1">
              <a:ln/>
              <a:solidFill>
                <a:schemeClr val="accent3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1132E0-FB0B-F7D6-48BB-A69D7A782F31}"/>
              </a:ext>
            </a:extLst>
          </p:cNvPr>
          <p:cNvSpPr txBox="1"/>
          <p:nvPr/>
        </p:nvSpPr>
        <p:spPr>
          <a:xfrm>
            <a:off x="5466080" y="4765762"/>
            <a:ext cx="78333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Terezie Kurcová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94D9BD-8995-79A3-4F9D-117F8569E9AC}"/>
              </a:ext>
            </a:extLst>
          </p:cNvPr>
          <p:cNvSpPr txBox="1"/>
          <p:nvPr/>
        </p:nvSpPr>
        <p:spPr>
          <a:xfrm>
            <a:off x="4947921" y="5385915"/>
            <a:ext cx="85953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4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Jazykové gymnázium Pavla Tigrida</a:t>
            </a:r>
          </a:p>
        </p:txBody>
      </p:sp>
    </p:spTree>
    <p:extLst>
      <p:ext uri="{BB962C8B-B14F-4D97-AF65-F5344CB8AC3E}">
        <p14:creationId xmlns:p14="http://schemas.microsoft.com/office/powerpoint/2010/main" val="378257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29427-38C5-75D6-F717-8BD16D76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58713"/>
            <a:ext cx="10515600" cy="104164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48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 to vlastně je?</a:t>
            </a: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2544959A-3183-00AB-2851-13C89B8D5513}"/>
              </a:ext>
            </a:extLst>
          </p:cNvPr>
          <p:cNvSpPr/>
          <p:nvPr/>
        </p:nvSpPr>
        <p:spPr>
          <a:xfrm>
            <a:off x="-11673840" y="6168790"/>
            <a:ext cx="24692264" cy="681037"/>
          </a:xfrm>
          <a:custGeom>
            <a:avLst/>
            <a:gdLst>
              <a:gd name="connsiteX0" fmla="*/ 0 w 24692264"/>
              <a:gd name="connsiteY0" fmla="*/ 0 h 681037"/>
              <a:gd name="connsiteX1" fmla="*/ 12578077 w 24692264"/>
              <a:gd name="connsiteY1" fmla="*/ 0 h 681037"/>
              <a:gd name="connsiteX2" fmla="*/ 12600346 w 24692264"/>
              <a:gd name="connsiteY2" fmla="*/ 107939 h 681037"/>
              <a:gd name="connsiteX3" fmla="*/ 12920980 w 24692264"/>
              <a:gd name="connsiteY3" fmla="*/ 315913 h 681037"/>
              <a:gd name="connsiteX4" fmla="*/ 13241614 w 24692264"/>
              <a:gd name="connsiteY4" fmla="*/ 107939 h 681037"/>
              <a:gd name="connsiteX5" fmla="*/ 13263883 w 24692264"/>
              <a:gd name="connsiteY5" fmla="*/ 0 h 681037"/>
              <a:gd name="connsiteX6" fmla="*/ 24692264 w 24692264"/>
              <a:gd name="connsiteY6" fmla="*/ 0 h 681037"/>
              <a:gd name="connsiteX7" fmla="*/ 24692264 w 24692264"/>
              <a:gd name="connsiteY7" fmla="*/ 681037 h 681037"/>
              <a:gd name="connsiteX8" fmla="*/ 0 w 24692264"/>
              <a:gd name="connsiteY8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2264" h="681037">
                <a:moveTo>
                  <a:pt x="0" y="0"/>
                </a:moveTo>
                <a:lnTo>
                  <a:pt x="12578077" y="0"/>
                </a:lnTo>
                <a:lnTo>
                  <a:pt x="12600346" y="107939"/>
                </a:lnTo>
                <a:cubicBezTo>
                  <a:pt x="12653172" y="230157"/>
                  <a:pt x="12776842" y="315913"/>
                  <a:pt x="12920980" y="315913"/>
                </a:cubicBezTo>
                <a:cubicBezTo>
                  <a:pt x="13065118" y="315913"/>
                  <a:pt x="13188788" y="230157"/>
                  <a:pt x="13241614" y="107939"/>
                </a:cubicBezTo>
                <a:lnTo>
                  <a:pt x="13263883" y="0"/>
                </a:lnTo>
                <a:lnTo>
                  <a:pt x="24692264" y="0"/>
                </a:lnTo>
                <a:lnTo>
                  <a:pt x="24692264" y="681037"/>
                </a:lnTo>
                <a:lnTo>
                  <a:pt x="0" y="681037"/>
                </a:lnTo>
                <a:close/>
              </a:path>
            </a:pathLst>
          </a:custGeom>
          <a:solidFill>
            <a:srgbClr val="C1A7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Zástupný obsah 7" descr="Atom obrys">
            <a:extLst>
              <a:ext uri="{FF2B5EF4-FFF2-40B4-BE49-F238E27FC236}">
                <a16:creationId xmlns:a16="http://schemas.microsoft.com/office/drawing/2014/main" id="{5E3C25CA-D5B0-D79D-6DEB-272774D1F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90" y="5785313"/>
            <a:ext cx="694463" cy="694463"/>
          </a:xfrm>
          <a:prstGeom prst="rect">
            <a:avLst/>
          </a:prstGeom>
        </p:spPr>
      </p:pic>
      <p:pic>
        <p:nvPicPr>
          <p:cNvPr id="6" name="Zástupný obsah 7" descr="Vibrace telefonu obrys">
            <a:extLst>
              <a:ext uri="{FF2B5EF4-FFF2-40B4-BE49-F238E27FC236}">
                <a16:creationId xmlns:a16="http://schemas.microsoft.com/office/drawing/2014/main" id="{81D665F7-85AC-1968-CD9A-588DE72A6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6951" y="6201477"/>
            <a:ext cx="606136" cy="606136"/>
          </a:xfrm>
          <a:prstGeom prst="rect">
            <a:avLst/>
          </a:prstGeom>
        </p:spPr>
      </p:pic>
      <p:pic>
        <p:nvPicPr>
          <p:cNvPr id="5" name="Zástupný obsah 4" descr="Obsah obrázku text, snímek obrazovky, displej, diagram&#10;&#10;Popis byl vytvořen automaticky">
            <a:extLst>
              <a:ext uri="{FF2B5EF4-FFF2-40B4-BE49-F238E27FC236}">
                <a16:creationId xmlns:a16="http://schemas.microsoft.com/office/drawing/2014/main" id="{AA8E522D-D344-44BE-94C0-2E6CE38FE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32" y="1102038"/>
            <a:ext cx="2353483" cy="2213352"/>
          </a:xfr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48E00C76-F14D-0751-BBC7-0A7507110A6C}"/>
              </a:ext>
            </a:extLst>
          </p:cNvPr>
          <p:cNvSpPr txBox="1"/>
          <p:nvPr/>
        </p:nvSpPr>
        <p:spPr>
          <a:xfrm>
            <a:off x="2811031" y="408718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C0A731"/>
                </a:solidFill>
              </a:rPr>
              <a:t> </a:t>
            </a:r>
          </a:p>
        </p:txBody>
      </p:sp>
      <p:pic>
        <p:nvPicPr>
          <p:cNvPr id="9" name="Obrázek 8" descr="Obsah obrázku text, displej, snímek obrazovky, software&#10;&#10;Popis byl vytvořen automaticky">
            <a:extLst>
              <a:ext uri="{FF2B5EF4-FFF2-40B4-BE49-F238E27FC236}">
                <a16:creationId xmlns:a16="http://schemas.microsoft.com/office/drawing/2014/main" id="{3741EAA8-1A41-E409-C7B1-4AC044403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68" y="3604594"/>
            <a:ext cx="2368550" cy="2183696"/>
          </a:xfrm>
          <a:prstGeom prst="rect">
            <a:avLst/>
          </a:prstGeom>
        </p:spPr>
      </p:pic>
      <p:pic>
        <p:nvPicPr>
          <p:cNvPr id="20" name="Obrázek 19" descr="Obsah obrázku text, snímek obrazovky, displej, diagram&#10;&#10;Popis byl vytvořen automaticky">
            <a:extLst>
              <a:ext uri="{FF2B5EF4-FFF2-40B4-BE49-F238E27FC236}">
                <a16:creationId xmlns:a16="http://schemas.microsoft.com/office/drawing/2014/main" id="{A2875D04-848F-EE75-4C64-53E6E0852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6" y="1059265"/>
            <a:ext cx="2374599" cy="225828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C21CF87-FC7C-D908-ACEE-F42607C2B248}"/>
              </a:ext>
            </a:extLst>
          </p:cNvPr>
          <p:cNvSpPr txBox="1"/>
          <p:nvPr/>
        </p:nvSpPr>
        <p:spPr>
          <a:xfrm>
            <a:off x="7824194" y="1919432"/>
            <a:ext cx="150368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/>
                <a:cs typeface="Aharoni"/>
              </a:rPr>
              <a:t>BETA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9972049-CCA3-9C87-7946-54CF74D6A4A8}"/>
              </a:ext>
            </a:extLst>
          </p:cNvPr>
          <p:cNvSpPr txBox="1"/>
          <p:nvPr/>
        </p:nvSpPr>
        <p:spPr>
          <a:xfrm>
            <a:off x="3284545" y="1900970"/>
            <a:ext cx="14122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/>
                <a:cs typeface="Aharoni"/>
              </a:rPr>
              <a:t>ALFA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C2F1B3E-5E49-2CAF-59D3-C07669AC44F1}"/>
              </a:ext>
            </a:extLst>
          </p:cNvPr>
          <p:cNvSpPr txBox="1"/>
          <p:nvPr/>
        </p:nvSpPr>
        <p:spPr>
          <a:xfrm>
            <a:off x="7726677" y="4429056"/>
            <a:ext cx="170688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/>
                <a:cs typeface="Aharoni"/>
              </a:rPr>
              <a:t>GAMA</a:t>
            </a:r>
          </a:p>
        </p:txBody>
      </p:sp>
      <p:pic>
        <p:nvPicPr>
          <p:cNvPr id="8" name="Obrázek 46" descr="Obsah obrázku text, snímek obrazovky, diagram, čtverec&#10;&#10;Popis byl vytvořen automaticky">
            <a:extLst>
              <a:ext uri="{FF2B5EF4-FFF2-40B4-BE49-F238E27FC236}">
                <a16:creationId xmlns:a16="http://schemas.microsoft.com/office/drawing/2014/main" id="{E621BF30-1E29-4EBA-D7E3-C1575741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4" y="3479672"/>
            <a:ext cx="2357170" cy="2263405"/>
          </a:xfrm>
          <a:prstGeom prst="rect">
            <a:avLst/>
          </a:prstGeom>
        </p:spPr>
      </p:pic>
      <p:sp>
        <p:nvSpPr>
          <p:cNvPr id="17" name="TextovéPole 47">
            <a:extLst>
              <a:ext uri="{FF2B5EF4-FFF2-40B4-BE49-F238E27FC236}">
                <a16:creationId xmlns:a16="http://schemas.microsoft.com/office/drawing/2014/main" id="{4046AFCD-E0E1-E488-F68E-F4433C1332DE}"/>
              </a:ext>
            </a:extLst>
          </p:cNvPr>
          <p:cNvSpPr txBox="1"/>
          <p:nvPr/>
        </p:nvSpPr>
        <p:spPr>
          <a:xfrm>
            <a:off x="3283426" y="4416499"/>
            <a:ext cx="10962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/>
                <a:cs typeface="Aharoni"/>
              </a:rPr>
              <a:t>MION</a:t>
            </a:r>
            <a:endParaRPr lang="cs-CZ" sz="2000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Fotografická deska – Wikipedie">
            <a:extLst>
              <a:ext uri="{FF2B5EF4-FFF2-40B4-BE49-F238E27FC236}">
                <a16:creationId xmlns:a16="http://schemas.microsoft.com/office/drawing/2014/main" id="{DE0A22DD-9BF9-7E83-60E4-560794A895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3049" y="2022518"/>
            <a:ext cx="2646680" cy="2192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2D958-4760-BB75-2471-8C5D35947497}"/>
              </a:ext>
            </a:extLst>
          </p:cNvPr>
          <p:cNvSpPr txBox="1"/>
          <p:nvPr/>
        </p:nvSpPr>
        <p:spPr>
          <a:xfrm>
            <a:off x="9136944" y="4232325"/>
            <a:ext cx="26543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solidFill>
                  <a:srgbClr val="C0A731"/>
                </a:solidFill>
                <a:latin typeface="Aharoni"/>
                <a:cs typeface="Aharoni"/>
              </a:rPr>
              <a:t>Fotografická</a:t>
            </a:r>
            <a:r>
              <a:rPr lang="en-US" sz="2000">
                <a:solidFill>
                  <a:srgbClr val="C0A731"/>
                </a:solidFill>
                <a:latin typeface="Aharoni"/>
                <a:cs typeface="Aharoni"/>
              </a:rPr>
              <a:t> </a:t>
            </a:r>
            <a:r>
              <a:rPr lang="en-US" sz="2000" err="1">
                <a:solidFill>
                  <a:srgbClr val="C0A731"/>
                </a:solidFill>
                <a:latin typeface="Aharoni"/>
                <a:cs typeface="Aharoni"/>
              </a:rPr>
              <a:t>deska</a:t>
            </a:r>
            <a:endParaRPr lang="en-US" sz="2000">
              <a:solidFill>
                <a:srgbClr val="C0A731"/>
              </a:solidFill>
              <a:latin typeface="Aharoni"/>
              <a:cs typeface="Aharoni"/>
            </a:endParaRPr>
          </a:p>
        </p:txBody>
      </p:sp>
      <p:pic>
        <p:nvPicPr>
          <p:cNvPr id="13" name="Zástupný obsah 9" descr="Muž a žena obrys">
            <a:extLst>
              <a:ext uri="{FF2B5EF4-FFF2-40B4-BE49-F238E27FC236}">
                <a16:creationId xmlns:a16="http://schemas.microsoft.com/office/drawing/2014/main" id="{058EEBC3-2D77-17AA-4320-C5BDC7A6F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09664" y="6149193"/>
            <a:ext cx="655674" cy="655674"/>
          </a:xfrm>
          <a:prstGeom prst="rect">
            <a:avLst/>
          </a:prstGeom>
        </p:spPr>
      </p:pic>
      <p:pic>
        <p:nvPicPr>
          <p:cNvPr id="11" name="Zástupný obsah 9" descr="Budoucnost obrys">
            <a:extLst>
              <a:ext uri="{FF2B5EF4-FFF2-40B4-BE49-F238E27FC236}">
                <a16:creationId xmlns:a16="http://schemas.microsoft.com/office/drawing/2014/main" id="{392878C7-32D1-BD4D-1132-F13C635BFC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51530" y="6193491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9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29427-38C5-75D6-F717-8BD16D76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79" y="284914"/>
            <a:ext cx="10515600" cy="13255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4800" b="1">
                <a:ln/>
                <a:solidFill>
                  <a:srgbClr val="C1A731"/>
                </a:solidFill>
                <a:latin typeface="Aharoni"/>
                <a:cs typeface="Aharoni"/>
              </a:rPr>
              <a:t>Naše měření </a:t>
            </a:r>
            <a:endParaRPr lang="cs-CZ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2544959A-3183-00AB-2851-13C89B8D5513}"/>
              </a:ext>
            </a:extLst>
          </p:cNvPr>
          <p:cNvSpPr/>
          <p:nvPr/>
        </p:nvSpPr>
        <p:spPr>
          <a:xfrm>
            <a:off x="-8442736" y="6203261"/>
            <a:ext cx="24692264" cy="681037"/>
          </a:xfrm>
          <a:custGeom>
            <a:avLst/>
            <a:gdLst>
              <a:gd name="connsiteX0" fmla="*/ 0 w 24692264"/>
              <a:gd name="connsiteY0" fmla="*/ 0 h 681037"/>
              <a:gd name="connsiteX1" fmla="*/ 12578077 w 24692264"/>
              <a:gd name="connsiteY1" fmla="*/ 0 h 681037"/>
              <a:gd name="connsiteX2" fmla="*/ 12600346 w 24692264"/>
              <a:gd name="connsiteY2" fmla="*/ 107939 h 681037"/>
              <a:gd name="connsiteX3" fmla="*/ 12920980 w 24692264"/>
              <a:gd name="connsiteY3" fmla="*/ 315913 h 681037"/>
              <a:gd name="connsiteX4" fmla="*/ 13241614 w 24692264"/>
              <a:gd name="connsiteY4" fmla="*/ 107939 h 681037"/>
              <a:gd name="connsiteX5" fmla="*/ 13263883 w 24692264"/>
              <a:gd name="connsiteY5" fmla="*/ 0 h 681037"/>
              <a:gd name="connsiteX6" fmla="*/ 24692264 w 24692264"/>
              <a:gd name="connsiteY6" fmla="*/ 0 h 681037"/>
              <a:gd name="connsiteX7" fmla="*/ 24692264 w 24692264"/>
              <a:gd name="connsiteY7" fmla="*/ 681037 h 681037"/>
              <a:gd name="connsiteX8" fmla="*/ 0 w 24692264"/>
              <a:gd name="connsiteY8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2264" h="681037">
                <a:moveTo>
                  <a:pt x="0" y="0"/>
                </a:moveTo>
                <a:lnTo>
                  <a:pt x="12578077" y="0"/>
                </a:lnTo>
                <a:lnTo>
                  <a:pt x="12600346" y="107939"/>
                </a:lnTo>
                <a:cubicBezTo>
                  <a:pt x="12653172" y="230157"/>
                  <a:pt x="12776842" y="315913"/>
                  <a:pt x="12920980" y="315913"/>
                </a:cubicBezTo>
                <a:cubicBezTo>
                  <a:pt x="13065118" y="315913"/>
                  <a:pt x="13188788" y="230157"/>
                  <a:pt x="13241614" y="107939"/>
                </a:cubicBezTo>
                <a:lnTo>
                  <a:pt x="13263883" y="0"/>
                </a:lnTo>
                <a:lnTo>
                  <a:pt x="24692264" y="0"/>
                </a:lnTo>
                <a:lnTo>
                  <a:pt x="24692264" y="681037"/>
                </a:lnTo>
                <a:lnTo>
                  <a:pt x="0" y="681037"/>
                </a:lnTo>
                <a:close/>
              </a:path>
            </a:pathLst>
          </a:custGeom>
          <a:solidFill>
            <a:srgbClr val="C1A7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Zástupný obsah 7" descr="Atom obrys">
            <a:extLst>
              <a:ext uri="{FF2B5EF4-FFF2-40B4-BE49-F238E27FC236}">
                <a16:creationId xmlns:a16="http://schemas.microsoft.com/office/drawing/2014/main" id="{868B904C-C914-99E7-6486-184CE17E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28" y="6138930"/>
            <a:ext cx="694463" cy="694463"/>
          </a:xfrm>
          <a:prstGeom prst="rect">
            <a:avLst/>
          </a:prstGeom>
        </p:spPr>
      </p:pic>
      <p:pic>
        <p:nvPicPr>
          <p:cNvPr id="5" name="Zástupný obsah 7" descr="Vibrace telefonu obrys">
            <a:extLst>
              <a:ext uri="{FF2B5EF4-FFF2-40B4-BE49-F238E27FC236}">
                <a16:creationId xmlns:a16="http://schemas.microsoft.com/office/drawing/2014/main" id="{BF71FD3D-8D8A-6D4C-A023-F96F55E3B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0609" y="5830578"/>
            <a:ext cx="606136" cy="606136"/>
          </a:xfrm>
          <a:prstGeom prst="rect">
            <a:avLst/>
          </a:prstGeom>
        </p:spPr>
      </p:pic>
      <p:pic>
        <p:nvPicPr>
          <p:cNvPr id="35" name="Zástupný obsah 34" descr="Obsah obrázku text, snímek obrazovky, displej, astronomie&#10;&#10;Popis byl vytvořen automaticky">
            <a:extLst>
              <a:ext uri="{FF2B5EF4-FFF2-40B4-BE49-F238E27FC236}">
                <a16:creationId xmlns:a16="http://schemas.microsoft.com/office/drawing/2014/main" id="{7E27930F-57EE-1CB8-4F58-FB808E864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8" y="1609888"/>
            <a:ext cx="2047203" cy="1953438"/>
          </a:xfr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B672F2A4-8FE2-2008-0BA8-191FF02BA4C9}"/>
              </a:ext>
            </a:extLst>
          </p:cNvPr>
          <p:cNvSpPr txBox="1"/>
          <p:nvPr/>
        </p:nvSpPr>
        <p:spPr>
          <a:xfrm>
            <a:off x="2629973" y="2298511"/>
            <a:ext cx="16052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Telefon</a:t>
            </a:r>
            <a:endParaRPr lang="cs-CZ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8" name="Obrázek 37" descr="Obsah obrázku text, snímek obrazovky, displej, astronomie&#10;&#10;Popis byl vytvořen automaticky">
            <a:extLst>
              <a:ext uri="{FF2B5EF4-FFF2-40B4-BE49-F238E27FC236}">
                <a16:creationId xmlns:a16="http://schemas.microsoft.com/office/drawing/2014/main" id="{D3B81083-F79E-46FF-5772-4F3AD0256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80" y="524337"/>
            <a:ext cx="2047203" cy="1953439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3EE2568F-60C2-CAF1-B9AF-1626E81558C6}"/>
              </a:ext>
            </a:extLst>
          </p:cNvPr>
          <p:cNvSpPr txBox="1"/>
          <p:nvPr/>
        </p:nvSpPr>
        <p:spPr>
          <a:xfrm>
            <a:off x="9293471" y="2479947"/>
            <a:ext cx="22758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Chlazení počítače</a:t>
            </a:r>
          </a:p>
        </p:txBody>
      </p:sp>
      <p:pic>
        <p:nvPicPr>
          <p:cNvPr id="41" name="Obrázek 40" descr="Obsah obrázku text, snímek obrazovky, displej, astronomie&#10;&#10;Popis byl vytvořen automaticky">
            <a:extLst>
              <a:ext uri="{FF2B5EF4-FFF2-40B4-BE49-F238E27FC236}">
                <a16:creationId xmlns:a16="http://schemas.microsoft.com/office/drawing/2014/main" id="{7FD8A09D-3E07-829B-0D0C-EB6527388B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86" y="525825"/>
            <a:ext cx="2047204" cy="1953439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8453528-6455-7800-204F-38A0EE96E21E}"/>
              </a:ext>
            </a:extLst>
          </p:cNvPr>
          <p:cNvSpPr txBox="1"/>
          <p:nvPr/>
        </p:nvSpPr>
        <p:spPr>
          <a:xfrm>
            <a:off x="5758721" y="2505849"/>
            <a:ext cx="185384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Třída</a:t>
            </a:r>
            <a:endParaRPr lang="cs-CZ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4" name="Obrázek 43" descr="Obsah obrázku text, snímek obrazovky, displej, astronomie&#10;&#10;Popis byl vytvořen automaticky">
            <a:extLst>
              <a:ext uri="{FF2B5EF4-FFF2-40B4-BE49-F238E27FC236}">
                <a16:creationId xmlns:a16="http://schemas.microsoft.com/office/drawing/2014/main" id="{2A633451-0F90-6083-2EE3-90F5F46268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98" y="3236259"/>
            <a:ext cx="2047203" cy="1953438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B8715BE1-E27C-7265-19D6-D5B178486B0C}"/>
              </a:ext>
            </a:extLst>
          </p:cNvPr>
          <p:cNvSpPr txBox="1"/>
          <p:nvPr/>
        </p:nvSpPr>
        <p:spPr>
          <a:xfrm>
            <a:off x="5041089" y="5241066"/>
            <a:ext cx="23504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Učebna s počítači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AA45716-A0CC-2848-74D4-309EC487B941}"/>
              </a:ext>
            </a:extLst>
          </p:cNvPr>
          <p:cNvSpPr txBox="1"/>
          <p:nvPr/>
        </p:nvSpPr>
        <p:spPr>
          <a:xfrm>
            <a:off x="2630624" y="4627962"/>
            <a:ext cx="10962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/>
                <a:cs typeface="Aharoni"/>
              </a:rPr>
              <a:t>Displej </a:t>
            </a:r>
            <a:endParaRPr lang="cs-CZ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0" name="Obrázek 49" descr="Obsah obrázku text, snímek obrazovky, astronomie&#10;&#10;Popis byl vytvořen automaticky">
            <a:extLst>
              <a:ext uri="{FF2B5EF4-FFF2-40B4-BE49-F238E27FC236}">
                <a16:creationId xmlns:a16="http://schemas.microsoft.com/office/drawing/2014/main" id="{47DFDCAD-41EA-585F-8DEA-E26210DA17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84" y="3236259"/>
            <a:ext cx="2047203" cy="1953438"/>
          </a:xfrm>
          <a:prstGeom prst="rect">
            <a:avLst/>
          </a:prstGeom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5C96A41A-EE97-15B1-CC3F-EC2957E72C2F}"/>
              </a:ext>
            </a:extLst>
          </p:cNvPr>
          <p:cNvSpPr txBox="1"/>
          <p:nvPr/>
        </p:nvSpPr>
        <p:spPr>
          <a:xfrm>
            <a:off x="9383768" y="5242243"/>
            <a:ext cx="10464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2000" b="1">
                <a:ln/>
                <a:solidFill>
                  <a:srgbClr val="C1A7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Tablet</a:t>
            </a:r>
            <a:endParaRPr lang="cs-CZ" b="1">
              <a:ln/>
              <a:solidFill>
                <a:srgbClr val="C1A7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Obrázek 2" descr="Obsah obrázku text, snímek obrazovky, astronomie&#10;&#10;Popis se vygeneroval automaticky.">
            <a:extLst>
              <a:ext uri="{FF2B5EF4-FFF2-40B4-BE49-F238E27FC236}">
                <a16:creationId xmlns:a16="http://schemas.microsoft.com/office/drawing/2014/main" id="{219165C8-2CCB-A2C5-D572-331C00E27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" y="3858559"/>
            <a:ext cx="2044875" cy="1968868"/>
          </a:xfrm>
          <a:prstGeom prst="rect">
            <a:avLst/>
          </a:prstGeom>
        </p:spPr>
      </p:pic>
      <p:pic>
        <p:nvPicPr>
          <p:cNvPr id="8" name="Zástupný obsah 9" descr="Muž a žena obrys">
            <a:extLst>
              <a:ext uri="{FF2B5EF4-FFF2-40B4-BE49-F238E27FC236}">
                <a16:creationId xmlns:a16="http://schemas.microsoft.com/office/drawing/2014/main" id="{DD36EE18-A510-6406-0DE8-5002F4865D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09664" y="6149193"/>
            <a:ext cx="655674" cy="655674"/>
          </a:xfrm>
          <a:prstGeom prst="rect">
            <a:avLst/>
          </a:prstGeom>
        </p:spPr>
      </p:pic>
      <p:pic>
        <p:nvPicPr>
          <p:cNvPr id="10" name="Zástupný obsah 9" descr="Budoucnost obrys">
            <a:extLst>
              <a:ext uri="{FF2B5EF4-FFF2-40B4-BE49-F238E27FC236}">
                <a16:creationId xmlns:a16="http://schemas.microsoft.com/office/drawing/2014/main" id="{A1A70638-3F5C-79E6-8DA3-45473B1C2B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51530" y="6143244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9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2544959A-3183-00AB-2851-13C89B8D5513}"/>
              </a:ext>
            </a:extLst>
          </p:cNvPr>
          <p:cNvSpPr/>
          <p:nvPr/>
        </p:nvSpPr>
        <p:spPr>
          <a:xfrm>
            <a:off x="-5212080" y="6159069"/>
            <a:ext cx="24692264" cy="681037"/>
          </a:xfrm>
          <a:custGeom>
            <a:avLst/>
            <a:gdLst>
              <a:gd name="connsiteX0" fmla="*/ 0 w 24692264"/>
              <a:gd name="connsiteY0" fmla="*/ 0 h 681037"/>
              <a:gd name="connsiteX1" fmla="*/ 12578077 w 24692264"/>
              <a:gd name="connsiteY1" fmla="*/ 0 h 681037"/>
              <a:gd name="connsiteX2" fmla="*/ 12600346 w 24692264"/>
              <a:gd name="connsiteY2" fmla="*/ 107939 h 681037"/>
              <a:gd name="connsiteX3" fmla="*/ 12920980 w 24692264"/>
              <a:gd name="connsiteY3" fmla="*/ 315913 h 681037"/>
              <a:gd name="connsiteX4" fmla="*/ 13241614 w 24692264"/>
              <a:gd name="connsiteY4" fmla="*/ 107939 h 681037"/>
              <a:gd name="connsiteX5" fmla="*/ 13263883 w 24692264"/>
              <a:gd name="connsiteY5" fmla="*/ 0 h 681037"/>
              <a:gd name="connsiteX6" fmla="*/ 24692264 w 24692264"/>
              <a:gd name="connsiteY6" fmla="*/ 0 h 681037"/>
              <a:gd name="connsiteX7" fmla="*/ 24692264 w 24692264"/>
              <a:gd name="connsiteY7" fmla="*/ 681037 h 681037"/>
              <a:gd name="connsiteX8" fmla="*/ 0 w 24692264"/>
              <a:gd name="connsiteY8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2264" h="681037">
                <a:moveTo>
                  <a:pt x="0" y="0"/>
                </a:moveTo>
                <a:lnTo>
                  <a:pt x="12578077" y="0"/>
                </a:lnTo>
                <a:lnTo>
                  <a:pt x="12600346" y="107939"/>
                </a:lnTo>
                <a:cubicBezTo>
                  <a:pt x="12653172" y="230157"/>
                  <a:pt x="12776842" y="315913"/>
                  <a:pt x="12920980" y="315913"/>
                </a:cubicBezTo>
                <a:cubicBezTo>
                  <a:pt x="13065118" y="315913"/>
                  <a:pt x="13188788" y="230157"/>
                  <a:pt x="13241614" y="107939"/>
                </a:cubicBezTo>
                <a:lnTo>
                  <a:pt x="13263883" y="0"/>
                </a:lnTo>
                <a:lnTo>
                  <a:pt x="24692264" y="0"/>
                </a:lnTo>
                <a:lnTo>
                  <a:pt x="24692264" y="681037"/>
                </a:lnTo>
                <a:lnTo>
                  <a:pt x="0" y="681037"/>
                </a:lnTo>
                <a:close/>
              </a:path>
            </a:pathLst>
          </a:custGeom>
          <a:solidFill>
            <a:srgbClr val="C1A7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Zástupný obsah 7" descr="Atom obrys">
            <a:extLst>
              <a:ext uri="{FF2B5EF4-FFF2-40B4-BE49-F238E27FC236}">
                <a16:creationId xmlns:a16="http://schemas.microsoft.com/office/drawing/2014/main" id="{8A3F1B68-D5F1-F595-D7DA-3823F2F5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856" y="6145643"/>
            <a:ext cx="694463" cy="694463"/>
          </a:xfrm>
          <a:prstGeom prst="rect">
            <a:avLst/>
          </a:prstGeom>
        </p:spPr>
      </p:pic>
      <p:pic>
        <p:nvPicPr>
          <p:cNvPr id="5" name="Zástupný obsah 7" descr="Vibrace telefonu obrys">
            <a:extLst>
              <a:ext uri="{FF2B5EF4-FFF2-40B4-BE49-F238E27FC236}">
                <a16:creationId xmlns:a16="http://schemas.microsoft.com/office/drawing/2014/main" id="{3CF6127C-15CB-56C1-1FE8-1DA5350BF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0226" y="6168790"/>
            <a:ext cx="606136" cy="606136"/>
          </a:xfrm>
          <a:prstGeom prst="rect">
            <a:avLst/>
          </a:prstGeom>
        </p:spPr>
      </p:pic>
      <p:pic>
        <p:nvPicPr>
          <p:cNvPr id="15" name="Zástupný obsah 9" descr="Budoucnost obrys">
            <a:extLst>
              <a:ext uri="{FF2B5EF4-FFF2-40B4-BE49-F238E27FC236}">
                <a16:creationId xmlns:a16="http://schemas.microsoft.com/office/drawing/2014/main" id="{6C2C1988-3FFF-4228-A95B-8A8A6859A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7736" y="5791900"/>
            <a:ext cx="681037" cy="68103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FDAF13-49E2-183D-6F18-0A2D63D1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44" y="1371889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8D7320A-1B7F-BE65-485E-A22176B3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CE4F93EE-F7E9-453B-984A-E994315D0A69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>
              <a:solidFill>
                <a:srgbClr val="C1A73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>
              <a:solidFill>
                <a:srgbClr val="C1A73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>
              <a:solidFill>
                <a:srgbClr val="C1A731"/>
              </a:solidFill>
            </a:endParaRPr>
          </a:p>
        </p:txBody>
      </p:sp>
      <p:pic>
        <p:nvPicPr>
          <p:cNvPr id="22" name="Obrázek 5" descr="Otevřít fotku">
            <a:extLst>
              <a:ext uri="{FF2B5EF4-FFF2-40B4-BE49-F238E27FC236}">
                <a16:creationId xmlns:a16="http://schemas.microsoft.com/office/drawing/2014/main" id="{7C442D75-31CD-C501-C4C7-A2FC16E26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02" y="1304412"/>
            <a:ext cx="4798595" cy="3672913"/>
          </a:xfrm>
          <a:prstGeom prst="rect">
            <a:avLst/>
          </a:prstGeom>
        </p:spPr>
      </p:pic>
      <p:pic>
        <p:nvPicPr>
          <p:cNvPr id="24" name="Obrázek 7" descr="Otevřít fotku">
            <a:extLst>
              <a:ext uri="{FF2B5EF4-FFF2-40B4-BE49-F238E27FC236}">
                <a16:creationId xmlns:a16="http://schemas.microsoft.com/office/drawing/2014/main" id="{2C6E6F49-E456-47B2-6A07-3D033F5541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018950" y="522692"/>
            <a:ext cx="1549130" cy="3116144"/>
          </a:xfrm>
          <a:prstGeom prst="rect">
            <a:avLst/>
          </a:prstGeom>
        </p:spPr>
      </p:pic>
      <p:pic>
        <p:nvPicPr>
          <p:cNvPr id="26" name="Obrázek 8" descr="Obsah obrázku Elektronické zařízení, text, computer, Počítačový hardware&#10;&#10;Popis se vygeneroval automaticky.">
            <a:extLst>
              <a:ext uri="{FF2B5EF4-FFF2-40B4-BE49-F238E27FC236}">
                <a16:creationId xmlns:a16="http://schemas.microsoft.com/office/drawing/2014/main" id="{FB31A0A8-BFEF-1CB9-860B-99220DF9E1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4955" y="1310732"/>
            <a:ext cx="2743200" cy="2057400"/>
          </a:xfrm>
          <a:prstGeom prst="rect">
            <a:avLst/>
          </a:prstGeom>
        </p:spPr>
      </p:pic>
      <p:pic>
        <p:nvPicPr>
          <p:cNvPr id="28" name="Obrázek 13" descr="Otevřít fotku">
            <a:extLst>
              <a:ext uri="{FF2B5EF4-FFF2-40B4-BE49-F238E27FC236}">
                <a16:creationId xmlns:a16="http://schemas.microsoft.com/office/drawing/2014/main" id="{2165516C-8578-09E8-7FEC-D939425A42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4955" y="3379628"/>
            <a:ext cx="2743200" cy="2058677"/>
          </a:xfrm>
          <a:prstGeom prst="rect">
            <a:avLst/>
          </a:prstGeom>
        </p:spPr>
      </p:pic>
      <p:pic>
        <p:nvPicPr>
          <p:cNvPr id="30" name="Obrázek 17" descr="Otevřít fotku">
            <a:extLst>
              <a:ext uri="{FF2B5EF4-FFF2-40B4-BE49-F238E27FC236}">
                <a16:creationId xmlns:a16="http://schemas.microsoft.com/office/drawing/2014/main" id="{3E6B44A5-2202-819C-BFC1-18D28C8D73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5283" y="3121526"/>
            <a:ext cx="2743200" cy="2058677"/>
          </a:xfrm>
          <a:prstGeom prst="rect">
            <a:avLst/>
          </a:prstGeom>
        </p:spPr>
      </p:pic>
      <p:pic>
        <p:nvPicPr>
          <p:cNvPr id="10" name="Zástupný obsah 9" descr="Muž a žena obrys">
            <a:extLst>
              <a:ext uri="{FF2B5EF4-FFF2-40B4-BE49-F238E27FC236}">
                <a16:creationId xmlns:a16="http://schemas.microsoft.com/office/drawing/2014/main" id="{68D2AB74-A8FA-3FA5-F81C-33F14F861D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09664" y="6149193"/>
            <a:ext cx="655674" cy="65567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41D0F88-D7DC-DB55-C56F-69BD1EB75D2F}"/>
              </a:ext>
            </a:extLst>
          </p:cNvPr>
          <p:cNvSpPr/>
          <p:nvPr/>
        </p:nvSpPr>
        <p:spPr>
          <a:xfrm>
            <a:off x="8178483" y="1084881"/>
            <a:ext cx="2929672" cy="2226074"/>
          </a:xfrm>
          <a:prstGeom prst="rect">
            <a:avLst/>
          </a:prstGeom>
          <a:noFill/>
          <a:ln w="76200">
            <a:solidFill>
              <a:srgbClr val="FEF9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17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2544959A-3183-00AB-2851-13C89B8D5513}"/>
              </a:ext>
            </a:extLst>
          </p:cNvPr>
          <p:cNvSpPr/>
          <p:nvPr/>
        </p:nvSpPr>
        <p:spPr>
          <a:xfrm>
            <a:off x="-1981200" y="6188229"/>
            <a:ext cx="24692264" cy="681037"/>
          </a:xfrm>
          <a:custGeom>
            <a:avLst/>
            <a:gdLst>
              <a:gd name="connsiteX0" fmla="*/ 0 w 24692264"/>
              <a:gd name="connsiteY0" fmla="*/ 0 h 681037"/>
              <a:gd name="connsiteX1" fmla="*/ 12578077 w 24692264"/>
              <a:gd name="connsiteY1" fmla="*/ 0 h 681037"/>
              <a:gd name="connsiteX2" fmla="*/ 12600346 w 24692264"/>
              <a:gd name="connsiteY2" fmla="*/ 107939 h 681037"/>
              <a:gd name="connsiteX3" fmla="*/ 12920980 w 24692264"/>
              <a:gd name="connsiteY3" fmla="*/ 315913 h 681037"/>
              <a:gd name="connsiteX4" fmla="*/ 13241614 w 24692264"/>
              <a:gd name="connsiteY4" fmla="*/ 107939 h 681037"/>
              <a:gd name="connsiteX5" fmla="*/ 13263883 w 24692264"/>
              <a:gd name="connsiteY5" fmla="*/ 0 h 681037"/>
              <a:gd name="connsiteX6" fmla="*/ 24692264 w 24692264"/>
              <a:gd name="connsiteY6" fmla="*/ 0 h 681037"/>
              <a:gd name="connsiteX7" fmla="*/ 24692264 w 24692264"/>
              <a:gd name="connsiteY7" fmla="*/ 681037 h 681037"/>
              <a:gd name="connsiteX8" fmla="*/ 0 w 24692264"/>
              <a:gd name="connsiteY8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92264" h="681037">
                <a:moveTo>
                  <a:pt x="0" y="0"/>
                </a:moveTo>
                <a:lnTo>
                  <a:pt x="12578077" y="0"/>
                </a:lnTo>
                <a:lnTo>
                  <a:pt x="12600346" y="107939"/>
                </a:lnTo>
                <a:cubicBezTo>
                  <a:pt x="12653172" y="230157"/>
                  <a:pt x="12776842" y="315913"/>
                  <a:pt x="12920980" y="315913"/>
                </a:cubicBezTo>
                <a:cubicBezTo>
                  <a:pt x="13065118" y="315913"/>
                  <a:pt x="13188788" y="230157"/>
                  <a:pt x="13241614" y="107939"/>
                </a:cubicBezTo>
                <a:lnTo>
                  <a:pt x="13263883" y="0"/>
                </a:lnTo>
                <a:lnTo>
                  <a:pt x="24692264" y="0"/>
                </a:lnTo>
                <a:lnTo>
                  <a:pt x="24692264" y="681037"/>
                </a:lnTo>
                <a:lnTo>
                  <a:pt x="0" y="681037"/>
                </a:lnTo>
                <a:close/>
              </a:path>
            </a:pathLst>
          </a:custGeom>
          <a:solidFill>
            <a:srgbClr val="C1A7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4" name="Zástupný obsah 7" descr="Atom obrys">
            <a:extLst>
              <a:ext uri="{FF2B5EF4-FFF2-40B4-BE49-F238E27FC236}">
                <a16:creationId xmlns:a16="http://schemas.microsoft.com/office/drawing/2014/main" id="{10213AB5-A75A-2318-5427-68D1E6035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870" y="6145643"/>
            <a:ext cx="694463" cy="694463"/>
          </a:xfrm>
          <a:prstGeom prst="rect">
            <a:avLst/>
          </a:prstGeom>
        </p:spPr>
      </p:pic>
      <p:pic>
        <p:nvPicPr>
          <p:cNvPr id="5" name="Zástupný obsah 7" descr="Vibrace telefonu obrys">
            <a:extLst>
              <a:ext uri="{FF2B5EF4-FFF2-40B4-BE49-F238E27FC236}">
                <a16:creationId xmlns:a16="http://schemas.microsoft.com/office/drawing/2014/main" id="{46424A29-584B-E934-363F-9DDAE8A83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5484" y="6214413"/>
            <a:ext cx="606136" cy="6061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68C4C13-97A0-FDF8-1F1C-6EAA0A392505}"/>
              </a:ext>
            </a:extLst>
          </p:cNvPr>
          <p:cNvSpPr/>
          <p:nvPr/>
        </p:nvSpPr>
        <p:spPr>
          <a:xfrm>
            <a:off x="8194675" y="1466850"/>
            <a:ext cx="3505200" cy="4152900"/>
          </a:xfrm>
          <a:prstGeom prst="rect">
            <a:avLst/>
          </a:prstGeom>
          <a:solidFill>
            <a:srgbClr val="C0A731"/>
          </a:solidFill>
          <a:ln>
            <a:solidFill>
              <a:srgbClr val="0907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9A733D57-EDFC-3B62-7D79-2B6D9758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22" y="144255"/>
            <a:ext cx="10515600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sz="4800" b="1">
                <a:ln/>
                <a:solidFill>
                  <a:srgbClr val="C1A731"/>
                </a:solidFill>
                <a:latin typeface="Aharoni"/>
                <a:cs typeface="Aharoni"/>
              </a:rPr>
              <a:t>Jaký to má vliv na člověka?</a:t>
            </a: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57EE672A-A353-F70F-534D-EC7C0392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825625"/>
            <a:ext cx="6248400" cy="43386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600">
              <a:solidFill>
                <a:srgbClr val="C0A731"/>
              </a:solidFill>
              <a:latin typeface="Times New Roman"/>
              <a:cs typeface="Times New Roman"/>
            </a:endParaRPr>
          </a:p>
          <a:p>
            <a:endParaRPr lang="cs-CZ">
              <a:solidFill>
                <a:srgbClr val="C1A731"/>
              </a:solidFill>
            </a:endParaRPr>
          </a:p>
        </p:txBody>
      </p:sp>
      <p:pic>
        <p:nvPicPr>
          <p:cNvPr id="26" name="Picture 25" descr="Působení ionizujícího záření na organismus – WikiSkripta">
            <a:extLst>
              <a:ext uri="{FF2B5EF4-FFF2-40B4-BE49-F238E27FC236}">
                <a16:creationId xmlns:a16="http://schemas.microsoft.com/office/drawing/2014/main" id="{5E276E2A-A79A-143D-04BF-6E43B86F1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069" y="1632618"/>
            <a:ext cx="3378199" cy="3819641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269890B-1E54-637C-5D53-0B65AE763F27}"/>
              </a:ext>
            </a:extLst>
          </p:cNvPr>
          <p:cNvGraphicFramePr>
            <a:graphicFrameLocks noGrp="1"/>
          </p:cNvGraphicFramePr>
          <p:nvPr/>
        </p:nvGraphicFramePr>
        <p:xfrm>
          <a:off x="872940" y="1283262"/>
          <a:ext cx="70132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61">
                  <a:extLst>
                    <a:ext uri="{9D8B030D-6E8A-4147-A177-3AD203B41FA5}">
                      <a16:colId xmlns:a16="http://schemas.microsoft.com/office/drawing/2014/main" val="3318096116"/>
                    </a:ext>
                  </a:extLst>
                </a:gridCol>
                <a:gridCol w="1670326">
                  <a:extLst>
                    <a:ext uri="{9D8B030D-6E8A-4147-A177-3AD203B41FA5}">
                      <a16:colId xmlns:a16="http://schemas.microsoft.com/office/drawing/2014/main" val="1185098181"/>
                    </a:ext>
                  </a:extLst>
                </a:gridCol>
                <a:gridCol w="1745213">
                  <a:extLst>
                    <a:ext uri="{9D8B030D-6E8A-4147-A177-3AD203B41FA5}">
                      <a16:colId xmlns:a16="http://schemas.microsoft.com/office/drawing/2014/main" val="192168198"/>
                    </a:ext>
                  </a:extLst>
                </a:gridCol>
                <a:gridCol w="1753300">
                  <a:extLst>
                    <a:ext uri="{9D8B030D-6E8A-4147-A177-3AD203B41FA5}">
                      <a16:colId xmlns:a16="http://schemas.microsoft.com/office/drawing/2014/main" val="3818966792"/>
                    </a:ext>
                  </a:extLst>
                </a:gridCol>
              </a:tblGrid>
              <a:tr h="253908">
                <a:tc gridSpan="2"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tx1"/>
                          </a:solidFill>
                        </a:rPr>
                        <a:t>Stochastické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0A7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A73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Deterministické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0A7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A7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09714"/>
                  </a:ext>
                </a:extLst>
              </a:tr>
              <a:tr h="253908">
                <a:tc gridSpan="3">
                  <a:txBody>
                    <a:bodyPr/>
                    <a:lstStyle/>
                    <a:p>
                      <a:r>
                        <a:rPr lang="en-US" err="1"/>
                        <a:t>Somatické</a:t>
                      </a:r>
                      <a:r>
                        <a:rPr lang="en-US"/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Genetické</a:t>
                      </a:r>
                      <a:r>
                        <a:rPr lang="en-US"/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25933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r>
                        <a:rPr lang="en-US" err="1"/>
                        <a:t>Akutní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nemoc</a:t>
                      </a:r>
                      <a:r>
                        <a:rPr lang="en-US"/>
                        <a:t> z </a:t>
                      </a:r>
                      <a:r>
                        <a:rPr lang="en-US" err="1"/>
                        <a:t>ozáření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Zákal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oční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čočky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err="1"/>
                        <a:t>Zhoubný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nádor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err="1"/>
                        <a:t>Gametická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mutace</a:t>
                      </a:r>
                      <a:r>
                        <a:rPr lang="en-US"/>
                        <a:t> (plod)</a:t>
                      </a:r>
                      <a:endParaRPr lang="en-US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42901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r>
                        <a:rPr lang="en-US" err="1"/>
                        <a:t>Akutní</a:t>
                      </a:r>
                      <a:r>
                        <a:rPr lang="en-US"/>
                        <a:t> radiodermatitis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Chronická</a:t>
                      </a:r>
                      <a:r>
                        <a:rPr lang="en-US"/>
                        <a:t> 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radiodermatitis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51242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Akutní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lokální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změny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17426"/>
                  </a:ext>
                </a:extLst>
              </a:tr>
              <a:tr h="253908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Poškození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vývoje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plodu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9883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25A0D3F-BCE5-D3CD-9B96-62A3DE76EBC3}"/>
              </a:ext>
            </a:extLst>
          </p:cNvPr>
          <p:cNvSpPr txBox="1"/>
          <p:nvPr/>
        </p:nvSpPr>
        <p:spPr>
          <a:xfrm>
            <a:off x="715616" y="4383105"/>
            <a:ext cx="700493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cs-CZ" b="1">
                <a:solidFill>
                  <a:srgbClr val="C0A731"/>
                </a:solidFill>
                <a:latin typeface="Aharoni"/>
                <a:cs typeface="Arial"/>
              </a:rPr>
              <a:t>Radioaktivní záření nejvíce poškozuje buňky, které se rychle množí –zárodek dítěte, trávicí soustava, pohlavní buňky, kostní dřeň. Svaly a nervová soustava jsou vůči záření nejodolnější.​</a:t>
            </a:r>
          </a:p>
          <a:p>
            <a:pPr marL="228600" indent="-228600">
              <a:buFont typeface=""/>
              <a:buChar char="•"/>
            </a:pPr>
            <a:r>
              <a:rPr lang="cs-CZ" b="1">
                <a:solidFill>
                  <a:srgbClr val="C0A731"/>
                </a:solidFill>
                <a:latin typeface="Aharoni"/>
                <a:ea typeface="+mn-lt"/>
                <a:cs typeface="+mn-lt"/>
              </a:rPr>
              <a:t>Jsou zákony </a:t>
            </a:r>
            <a:endParaRPr lang="cs-CZ" b="1">
              <a:solidFill>
                <a:srgbClr val="C0A731"/>
              </a:solidFill>
              <a:latin typeface="Aharoni"/>
              <a:cs typeface="Arial"/>
            </a:endParaRPr>
          </a:p>
        </p:txBody>
      </p:sp>
      <p:sp>
        <p:nvSpPr>
          <p:cNvPr id="32" name="Zástupný obsah 2">
            <a:extLst>
              <a:ext uri="{FF2B5EF4-FFF2-40B4-BE49-F238E27FC236}">
                <a16:creationId xmlns:a16="http://schemas.microsoft.com/office/drawing/2014/main" id="{8AB73D29-AB9C-E1F3-CFFD-A7C40E18C4B9}"/>
              </a:ext>
            </a:extLst>
          </p:cNvPr>
          <p:cNvSpPr txBox="1">
            <a:spLocks/>
          </p:cNvSpPr>
          <p:nvPr/>
        </p:nvSpPr>
        <p:spPr>
          <a:xfrm>
            <a:off x="3618832" y="20662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>
              <a:solidFill>
                <a:srgbClr val="C1A73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>
              <a:solidFill>
                <a:srgbClr val="C1A73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>
              <a:solidFill>
                <a:srgbClr val="C1A73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5F73C7-BBE5-AB74-0E3B-C8CBA52B263A}"/>
              </a:ext>
            </a:extLst>
          </p:cNvPr>
          <p:cNvSpPr txBox="1"/>
          <p:nvPr/>
        </p:nvSpPr>
        <p:spPr>
          <a:xfrm>
            <a:off x="4247287" y="5661113"/>
            <a:ext cx="34789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A73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zdroje a použitá literatura.docx</a:t>
            </a:r>
          </a:p>
        </p:txBody>
      </p:sp>
      <p:pic>
        <p:nvPicPr>
          <p:cNvPr id="11" name="Zástupný obsah 9" descr="Budoucnost obrys">
            <a:extLst>
              <a:ext uri="{FF2B5EF4-FFF2-40B4-BE49-F238E27FC236}">
                <a16:creationId xmlns:a16="http://schemas.microsoft.com/office/drawing/2014/main" id="{98A52E70-BB91-EAA8-7DAB-7479DF596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1530" y="6173393"/>
            <a:ext cx="681037" cy="681037"/>
          </a:xfrm>
          <a:prstGeom prst="rect">
            <a:avLst/>
          </a:prstGeom>
        </p:spPr>
      </p:pic>
      <p:pic>
        <p:nvPicPr>
          <p:cNvPr id="13" name="Zástupný obsah 9" descr="Muž a žena obrys">
            <a:extLst>
              <a:ext uri="{FF2B5EF4-FFF2-40B4-BE49-F238E27FC236}">
                <a16:creationId xmlns:a16="http://schemas.microsoft.com/office/drawing/2014/main" id="{7C4A028E-EF45-B1CA-D6CF-090B25351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9456" y="5817806"/>
            <a:ext cx="655674" cy="6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Širokoúhlá obrazovka</PresentationFormat>
  <Paragraphs>37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Aharoni</vt:lpstr>
      <vt:lpstr>Aptos</vt:lpstr>
      <vt:lpstr>Aptos Display</vt:lpstr>
      <vt:lpstr>Arial</vt:lpstr>
      <vt:lpstr>Times New Roman</vt:lpstr>
      <vt:lpstr>Motiv Office</vt:lpstr>
      <vt:lpstr>Prezentace aplikace PowerPoint</vt:lpstr>
      <vt:lpstr>Co to vlastně je?</vt:lpstr>
      <vt:lpstr>Naše měření </vt:lpstr>
      <vt:lpstr>Prezentace aplikace PowerPoint</vt:lpstr>
      <vt:lpstr>Jaký to má vliv na člověka?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Radioactivity</dc:title>
  <dc:creator>Terezie Kurcová</dc:creator>
  <cp:lastModifiedBy>Hana Burešová</cp:lastModifiedBy>
  <cp:revision>3</cp:revision>
  <dcterms:created xsi:type="dcterms:W3CDTF">2024-03-30T19:44:38Z</dcterms:created>
  <dcterms:modified xsi:type="dcterms:W3CDTF">2024-06-18T14:28:35Z</dcterms:modified>
</cp:coreProperties>
</file>